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sldIdLst>
    <p:sldId id="256" r:id="rId3"/>
    <p:sldId id="1015" r:id="rId4"/>
    <p:sldId id="257" r:id="rId5"/>
    <p:sldId id="1016" r:id="rId6"/>
    <p:sldId id="714" r:id="rId7"/>
    <p:sldId id="496" r:id="rId8"/>
    <p:sldId id="1025" r:id="rId9"/>
    <p:sldId id="1023" r:id="rId10"/>
    <p:sldId id="1026" r:id="rId11"/>
    <p:sldId id="1027" r:id="rId12"/>
    <p:sldId id="1028" r:id="rId13"/>
    <p:sldId id="1030" r:id="rId14"/>
    <p:sldId id="1031" r:id="rId15"/>
    <p:sldId id="1032" r:id="rId16"/>
    <p:sldId id="1033" r:id="rId17"/>
    <p:sldId id="1034" r:id="rId18"/>
    <p:sldId id="1035" r:id="rId19"/>
    <p:sldId id="1036" r:id="rId20"/>
    <p:sldId id="1037" r:id="rId21"/>
    <p:sldId id="498" r:id="rId22"/>
    <p:sldId id="716" r:id="rId23"/>
    <p:sldId id="717" r:id="rId24"/>
    <p:sldId id="718" r:id="rId25"/>
    <p:sldId id="1017" r:id="rId26"/>
    <p:sldId id="1024" r:id="rId27"/>
    <p:sldId id="1018" r:id="rId28"/>
    <p:sldId id="1038" r:id="rId29"/>
    <p:sldId id="1039" r:id="rId30"/>
    <p:sldId id="1020" r:id="rId31"/>
    <p:sldId id="1021" r:id="rId32"/>
    <p:sldId id="1040" r:id="rId33"/>
    <p:sldId id="1041" r:id="rId34"/>
    <p:sldId id="1043" r:id="rId35"/>
    <p:sldId id="1044" r:id="rId36"/>
    <p:sldId id="1045" r:id="rId37"/>
    <p:sldId id="1047" r:id="rId38"/>
    <p:sldId id="1046" r:id="rId39"/>
    <p:sldId id="1049" r:id="rId40"/>
    <p:sldId id="1050" r:id="rId41"/>
    <p:sldId id="1051" r:id="rId42"/>
    <p:sldId id="1053" r:id="rId43"/>
    <p:sldId id="1055" r:id="rId44"/>
    <p:sldId id="1056" r:id="rId45"/>
    <p:sldId id="1057" r:id="rId46"/>
    <p:sldId id="1058" r:id="rId47"/>
    <p:sldId id="1059" r:id="rId48"/>
    <p:sldId id="1077" r:id="rId49"/>
    <p:sldId id="1060" r:id="rId50"/>
    <p:sldId id="1061" r:id="rId51"/>
    <p:sldId id="1063" r:id="rId52"/>
    <p:sldId id="1064" r:id="rId53"/>
    <p:sldId id="1065" r:id="rId54"/>
    <p:sldId id="1066" r:id="rId55"/>
    <p:sldId id="1067" r:id="rId56"/>
    <p:sldId id="1068" r:id="rId57"/>
    <p:sldId id="1070" r:id="rId58"/>
    <p:sldId id="1072" r:id="rId59"/>
    <p:sldId id="1073" r:id="rId60"/>
    <p:sldId id="1074" r:id="rId61"/>
    <p:sldId id="1075" r:id="rId62"/>
    <p:sldId id="1076" r:id="rId63"/>
    <p:sldId id="1078" r:id="rId64"/>
    <p:sldId id="1079" r:id="rId65"/>
    <p:sldId id="1080" r:id="rId66"/>
    <p:sldId id="1081" r:id="rId67"/>
    <p:sldId id="1082" r:id="rId68"/>
    <p:sldId id="1083" r:id="rId69"/>
    <p:sldId id="1084" r:id="rId70"/>
    <p:sldId id="1085" r:id="rId71"/>
    <p:sldId id="1086" r:id="rId72"/>
    <p:sldId id="1087" r:id="rId73"/>
    <p:sldId id="1089" r:id="rId74"/>
    <p:sldId id="1088" r:id="rId75"/>
    <p:sldId id="1090" r:id="rId76"/>
    <p:sldId id="1091" r:id="rId77"/>
    <p:sldId id="1094" r:id="rId78"/>
    <p:sldId id="1092" r:id="rId79"/>
    <p:sldId id="1095" r:id="rId80"/>
    <p:sldId id="1096" r:id="rId81"/>
    <p:sldId id="1022" r:id="rId82"/>
    <p:sldId id="680" r:id="rId83"/>
    <p:sldId id="681" r:id="rId84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129" y="2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theme" Target="theme/theme1.xml"/><Relationship Id="rId61" Type="http://schemas.openxmlformats.org/officeDocument/2006/relationships/slide" Target="slides/slide59.xml"/><Relationship Id="rId82" Type="http://schemas.openxmlformats.org/officeDocument/2006/relationships/slide" Target="slides/slide8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70772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9596" y="713233"/>
            <a:ext cx="3767469" cy="334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2192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25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14774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455" y="1392429"/>
            <a:ext cx="8127091" cy="219291"/>
          </a:xfrm>
        </p:spPr>
        <p:txBody>
          <a:bodyPr lIns="0" tIns="0" rIns="0" bIns="0"/>
          <a:lstStyle>
            <a:lvl1pPr>
              <a:defRPr sz="1425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324342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36741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334707"/>
          </a:xfrm>
        </p:spPr>
        <p:txBody>
          <a:bodyPr lIns="0" tIns="0" rIns="0" bIns="0"/>
          <a:lstStyle>
            <a:lvl1pPr>
              <a:defRPr sz="2175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158676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029200" cy="457200"/>
          </a:xfrm>
          <a:custGeom>
            <a:avLst/>
            <a:gdLst/>
            <a:ahLst/>
            <a:cxnLst/>
            <a:rect l="l" t="t" r="r" b="b"/>
            <a:pathLst>
              <a:path w="5029200" h="457200">
                <a:moveTo>
                  <a:pt x="5029200" y="0"/>
                </a:moveTo>
                <a:lnTo>
                  <a:pt x="0" y="0"/>
                </a:lnTo>
                <a:lnTo>
                  <a:pt x="0" y="457200"/>
                </a:lnTo>
                <a:lnTo>
                  <a:pt x="4568952" y="457200"/>
                </a:lnTo>
                <a:lnTo>
                  <a:pt x="502920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0" y="6400800"/>
            <a:ext cx="4572000" cy="457200"/>
          </a:xfrm>
          <a:custGeom>
            <a:avLst/>
            <a:gdLst/>
            <a:ahLst/>
            <a:cxnLst/>
            <a:rect l="l" t="t" r="r" b="b"/>
            <a:pathLst>
              <a:path w="4572000" h="457200">
                <a:moveTo>
                  <a:pt x="4572000" y="0"/>
                </a:moveTo>
                <a:lnTo>
                  <a:pt x="460501" y="0"/>
                </a:lnTo>
                <a:lnTo>
                  <a:pt x="0" y="457200"/>
                </a:lnTo>
                <a:lnTo>
                  <a:pt x="4572000" y="457200"/>
                </a:lnTo>
                <a:lnTo>
                  <a:pt x="457200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400925" y="361950"/>
            <a:ext cx="1371600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0065" y="541337"/>
            <a:ext cx="5962015" cy="8172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20065" y="1449140"/>
            <a:ext cx="8002905" cy="4161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767" y="6564611"/>
            <a:ext cx="3723004" cy="163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dirty="0"/>
              <a:t>‹#›</a:t>
            </a:fld>
            <a:r>
              <a:rPr spc="405" dirty="0"/>
              <a:t> </a:t>
            </a:r>
            <a:r>
              <a:rPr dirty="0"/>
              <a:t>|</a:t>
            </a:r>
            <a:r>
              <a:rPr spc="155" dirty="0"/>
              <a:t>  </a:t>
            </a:r>
            <a:r>
              <a:rPr dirty="0"/>
              <a:t>Faculty</a:t>
            </a:r>
            <a:r>
              <a:rPr spc="12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Business</a:t>
            </a:r>
            <a:r>
              <a:rPr spc="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Law</a:t>
            </a:r>
            <a:r>
              <a:rPr spc="45" dirty="0"/>
              <a:t> </a:t>
            </a:r>
            <a:r>
              <a:rPr dirty="0"/>
              <a:t>|</a:t>
            </a:r>
            <a:r>
              <a:rPr spc="135" dirty="0"/>
              <a:t> </a:t>
            </a:r>
            <a:r>
              <a:rPr dirty="0"/>
              <a:t>Peter</a:t>
            </a:r>
            <a:r>
              <a:rPr spc="55" dirty="0"/>
              <a:t> </a:t>
            </a:r>
            <a:r>
              <a:rPr dirty="0"/>
              <a:t>Faber</a:t>
            </a:r>
            <a:r>
              <a:rPr spc="55" dirty="0"/>
              <a:t> </a:t>
            </a:r>
            <a:r>
              <a:rPr dirty="0"/>
              <a:t>Business</a:t>
            </a:r>
            <a:r>
              <a:rPr spc="120" dirty="0"/>
              <a:t> </a:t>
            </a:r>
            <a:r>
              <a:rPr spc="-10" dirty="0"/>
              <a:t>School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88" y="0"/>
            <a:ext cx="5027930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bg object 17"/>
          <p:cNvSpPr/>
          <p:nvPr/>
        </p:nvSpPr>
        <p:spPr>
          <a:xfrm>
            <a:off x="4572001" y="6397624"/>
            <a:ext cx="4570730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399338" y="365127"/>
            <a:ext cx="1374775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9610" y="713233"/>
            <a:ext cx="65532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455" y="1392429"/>
            <a:ext cx="812709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2269" y="6556594"/>
            <a:ext cx="3729354" cy="1154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28575">
              <a:spcBef>
                <a:spcPts val="4"/>
              </a:spcBef>
            </a:pPr>
            <a:fld id="{81D60167-4931-47E6-BA6A-407CBD079E47}" type="slidenum">
              <a:rPr lang="en-US" smtClean="0"/>
              <a:pPr marL="28575">
                <a:spcBef>
                  <a:spcPts val="4"/>
                </a:spcBef>
              </a:pPr>
              <a:t>‹#›</a:t>
            </a:fld>
            <a:r>
              <a:rPr lang="en-US" spc="176"/>
              <a:t> </a:t>
            </a:r>
            <a:r>
              <a:rPr lang="en-US"/>
              <a:t>|</a:t>
            </a:r>
            <a:r>
              <a:rPr lang="en-US" spc="300"/>
              <a:t> </a:t>
            </a:r>
            <a:r>
              <a:rPr lang="en-US"/>
              <a:t>Faculty</a:t>
            </a:r>
            <a:r>
              <a:rPr lang="en-US" spc="-11"/>
              <a:t> </a:t>
            </a:r>
            <a:r>
              <a:rPr lang="en-US"/>
              <a:t>of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/>
              <a:t>and</a:t>
            </a:r>
            <a:r>
              <a:rPr lang="en-US" spc="-15"/>
              <a:t> </a:t>
            </a:r>
            <a:r>
              <a:rPr lang="en-US"/>
              <a:t>Law</a:t>
            </a:r>
            <a:r>
              <a:rPr lang="en-US" spc="-11"/>
              <a:t> </a:t>
            </a:r>
            <a:r>
              <a:rPr lang="en-US"/>
              <a:t>|</a:t>
            </a:r>
            <a:r>
              <a:rPr lang="en-US" spc="-11"/>
              <a:t> </a:t>
            </a:r>
            <a:r>
              <a:rPr lang="en-US"/>
              <a:t>Peter</a:t>
            </a:r>
            <a:r>
              <a:rPr lang="en-US" spc="-8"/>
              <a:t> </a:t>
            </a:r>
            <a:r>
              <a:rPr lang="en-US"/>
              <a:t>Faber</a:t>
            </a:r>
            <a:r>
              <a:rPr lang="en-US" spc="-11"/>
              <a:t> </a:t>
            </a:r>
            <a:r>
              <a:rPr lang="en-US"/>
              <a:t>Business</a:t>
            </a:r>
            <a:r>
              <a:rPr lang="en-US" spc="-11"/>
              <a:t> </a:t>
            </a:r>
            <a:r>
              <a:rPr lang="en-US" spc="-8"/>
              <a:t>School</a:t>
            </a:r>
            <a:endParaRPr lang="en-US" spc="-8" dirty="0"/>
          </a:p>
        </p:txBody>
      </p:sp>
    </p:spTree>
    <p:extLst>
      <p:ext uri="{BB962C8B-B14F-4D97-AF65-F5344CB8AC3E}">
        <p14:creationId xmlns:p14="http://schemas.microsoft.com/office/powerpoint/2010/main" val="353128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acu.edu.au/courses/23980/module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sle.learnondemand.net/User/Login?ReturnUrl=%2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acu.edu.au/courses/23980/assignments" TargetMode="External"/><Relationship Id="rId2" Type="http://schemas.openxmlformats.org/officeDocument/2006/relationships/hyperlink" Target="https://canvas.acu.edu.au/courses/23980/modules" TargetMode="External"/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000" y="-126"/>
            <a:ext cx="4103370" cy="2470785"/>
          </a:xfrm>
          <a:custGeom>
            <a:avLst/>
            <a:gdLst/>
            <a:ahLst/>
            <a:cxnLst/>
            <a:rect l="l" t="t" r="r" b="b"/>
            <a:pathLst>
              <a:path w="4103370" h="2470785">
                <a:moveTo>
                  <a:pt x="0" y="2470277"/>
                </a:moveTo>
                <a:lnTo>
                  <a:pt x="4103243" y="2470277"/>
                </a:lnTo>
                <a:lnTo>
                  <a:pt x="4103243" y="0"/>
                </a:lnTo>
                <a:lnTo>
                  <a:pt x="0" y="0"/>
                </a:lnTo>
                <a:lnTo>
                  <a:pt x="0" y="2470277"/>
                </a:lnTo>
                <a:close/>
              </a:path>
            </a:pathLst>
          </a:custGeom>
          <a:solidFill>
            <a:srgbClr val="F1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-126"/>
            <a:ext cx="9144000" cy="6857365"/>
            <a:chOff x="0" y="-126"/>
            <a:chExt cx="9144000" cy="6857365"/>
          </a:xfrm>
        </p:grpSpPr>
        <p:sp>
          <p:nvSpPr>
            <p:cNvPr id="4" name="object 4"/>
            <p:cNvSpPr/>
            <p:nvPr/>
          </p:nvSpPr>
          <p:spPr>
            <a:xfrm>
              <a:off x="4572000" y="3426586"/>
              <a:ext cx="4572000" cy="3430904"/>
            </a:xfrm>
            <a:custGeom>
              <a:avLst/>
              <a:gdLst/>
              <a:ahLst/>
              <a:cxnLst/>
              <a:rect l="l" t="t" r="r" b="b"/>
              <a:pathLst>
                <a:path w="4572000" h="3430904">
                  <a:moveTo>
                    <a:pt x="4103243" y="84"/>
                  </a:moveTo>
                  <a:lnTo>
                    <a:pt x="0" y="84"/>
                  </a:lnTo>
                  <a:lnTo>
                    <a:pt x="476376" y="475434"/>
                  </a:lnTo>
                  <a:lnTo>
                    <a:pt x="476376" y="3430386"/>
                  </a:lnTo>
                  <a:lnTo>
                    <a:pt x="4571872" y="3430386"/>
                  </a:lnTo>
                  <a:lnTo>
                    <a:pt x="4571872" y="468703"/>
                  </a:lnTo>
                  <a:lnTo>
                    <a:pt x="4103243" y="84"/>
                  </a:lnTo>
                  <a:close/>
                </a:path>
              </a:pathLst>
            </a:custGeom>
            <a:solidFill>
              <a:srgbClr val="3C0E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-126"/>
              <a:ext cx="4572000" cy="3427095"/>
            </a:xfrm>
            <a:custGeom>
              <a:avLst/>
              <a:gdLst/>
              <a:ahLst/>
              <a:cxnLst/>
              <a:rect l="l" t="t" r="r" b="b"/>
              <a:pathLst>
                <a:path w="4572000" h="3427095">
                  <a:moveTo>
                    <a:pt x="4572000" y="170"/>
                  </a:moveTo>
                  <a:lnTo>
                    <a:pt x="0" y="170"/>
                  </a:lnTo>
                  <a:lnTo>
                    <a:pt x="0" y="3426798"/>
                  </a:lnTo>
                  <a:lnTo>
                    <a:pt x="4572000" y="3426798"/>
                  </a:lnTo>
                  <a:lnTo>
                    <a:pt x="4572000" y="170"/>
                  </a:lnTo>
                  <a:close/>
                </a:path>
              </a:pathLst>
            </a:custGeom>
            <a:solidFill>
              <a:srgbClr val="F4F0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6587"/>
              <a:ext cx="5048885" cy="3430904"/>
            </a:xfrm>
            <a:custGeom>
              <a:avLst/>
              <a:gdLst/>
              <a:ahLst/>
              <a:cxnLst/>
              <a:rect l="l" t="t" r="r" b="b"/>
              <a:pathLst>
                <a:path w="5048885" h="3430904">
                  <a:moveTo>
                    <a:pt x="4572000" y="84"/>
                  </a:moveTo>
                  <a:lnTo>
                    <a:pt x="0" y="84"/>
                  </a:lnTo>
                  <a:lnTo>
                    <a:pt x="475399" y="475434"/>
                  </a:lnTo>
                  <a:lnTo>
                    <a:pt x="475399" y="3430385"/>
                  </a:lnTo>
                  <a:lnTo>
                    <a:pt x="5048377" y="3430385"/>
                  </a:lnTo>
                  <a:lnTo>
                    <a:pt x="5048377" y="475434"/>
                  </a:lnTo>
                  <a:lnTo>
                    <a:pt x="4572000" y="84"/>
                  </a:lnTo>
                  <a:close/>
                </a:path>
              </a:pathLst>
            </a:custGeom>
            <a:solidFill>
              <a:srgbClr val="E8E2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0925" y="6096000"/>
              <a:ext cx="1371600" cy="485775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28600" y="457200"/>
            <a:ext cx="4190999" cy="1811393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400"/>
              </a:lnSpc>
              <a:spcBef>
                <a:spcPts val="60"/>
              </a:spcBef>
            </a:pPr>
            <a:r>
              <a:rPr lang="en-US" sz="3950" dirty="0"/>
              <a:t>Explore Relational Data in Azure</a:t>
            </a:r>
            <a:endParaRPr sz="3950" dirty="0"/>
          </a:p>
        </p:txBody>
      </p:sp>
      <p:sp>
        <p:nvSpPr>
          <p:cNvPr id="9" name="object 9"/>
          <p:cNvSpPr txBox="1"/>
          <p:nvPr/>
        </p:nvSpPr>
        <p:spPr>
          <a:xfrm>
            <a:off x="952817" y="3665537"/>
            <a:ext cx="1851660" cy="1061188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lang="en-US" sz="2000" b="1" dirty="0">
                <a:solidFill>
                  <a:srgbClr val="3C3935"/>
                </a:solidFill>
                <a:latin typeface="Arial"/>
                <a:cs typeface="Arial"/>
              </a:rPr>
              <a:t>Week 6 - Lab 3 Preparation &amp; Guidelines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2817" y="5309298"/>
            <a:ext cx="2476183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3C3935"/>
                </a:solidFill>
                <a:latin typeface="Arial"/>
                <a:cs typeface="Arial"/>
              </a:rPr>
              <a:t>Dr</a:t>
            </a:r>
            <a:r>
              <a:rPr sz="1500" b="1" spc="-3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lang="en-US" sz="1500" b="1" dirty="0">
                <a:solidFill>
                  <a:srgbClr val="3C3935"/>
                </a:solidFill>
                <a:latin typeface="Arial"/>
                <a:cs typeface="Arial"/>
              </a:rPr>
              <a:t>Farshid Keivanian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CACDE-6E59-7457-A771-DD47D0993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2EFDCBF-2CDC-57F5-FAE8-D33DF74199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8834D00-D601-5C99-7F54-AAA544427BD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610C8-DF5A-18F7-83E3-5F0ADB60FF0E}"/>
              </a:ext>
            </a:extLst>
          </p:cNvPr>
          <p:cNvSpPr txBox="1"/>
          <p:nvPr/>
        </p:nvSpPr>
        <p:spPr>
          <a:xfrm>
            <a:off x="-31597" y="720566"/>
            <a:ext cx="917559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Provide the required details (Name, email, ...) and complete your registration.  </a:t>
            </a:r>
          </a:p>
          <a:p>
            <a:pPr algn="l">
              <a:spcBef>
                <a:spcPts val="900"/>
              </a:spcBef>
              <a:spcAft>
                <a:spcPts val="900"/>
              </a:spcAft>
            </a:pPr>
            <a:r>
              <a:rPr lang="en-US" sz="2800" b="0" i="0" dirty="0">
                <a:solidFill>
                  <a:srgbClr val="ED0C00"/>
                </a:solidFill>
                <a:effectLst/>
                <a:latin typeface="+mj-lt"/>
              </a:rPr>
              <a:t>Use your personal email address for registration (</a:t>
            </a:r>
            <a:r>
              <a:rPr lang="en-US" sz="2800" b="0" i="0" dirty="0">
                <a:solidFill>
                  <a:srgbClr val="ED0C00"/>
                </a:solidFill>
                <a:effectLst/>
                <a:highlight>
                  <a:srgbClr val="FFFF00"/>
                </a:highlight>
                <a:latin typeface="+mj-lt"/>
              </a:rPr>
              <a:t>not your ACU email</a:t>
            </a:r>
            <a:r>
              <a:rPr lang="en-US" sz="2800" b="0" i="0" dirty="0">
                <a:solidFill>
                  <a:srgbClr val="ED0C00"/>
                </a:solidFill>
                <a:effectLst/>
                <a:latin typeface="+mj-lt"/>
              </a:rPr>
              <a:t>).</a:t>
            </a:r>
          </a:p>
          <a:p>
            <a:pPr marL="457200" indent="-457200"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Save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CF9E1-E874-7ADC-27F8-F4EE4BA1C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11" y="2667465"/>
            <a:ext cx="7440580" cy="42139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EC6DEEE-8574-1C5E-ACD5-C577563BE2C3}"/>
              </a:ext>
            </a:extLst>
          </p:cNvPr>
          <p:cNvSpPr/>
          <p:nvPr/>
        </p:nvSpPr>
        <p:spPr>
          <a:xfrm>
            <a:off x="3276600" y="3962400"/>
            <a:ext cx="1295400" cy="1739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7186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7F204-D4A6-FD1C-A460-6605C5C6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47721A1-9ED1-6A7F-1F86-C25C73FB25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56CCE08-6DB6-F1C5-C670-3E9077C6CC4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20CC2D-E6BC-A7AA-E0FF-9F57F5DB7B1E}"/>
              </a:ext>
            </a:extLst>
          </p:cNvPr>
          <p:cNvSpPr txBox="1"/>
          <p:nvPr/>
        </p:nvSpPr>
        <p:spPr>
          <a:xfrm>
            <a:off x="-31597" y="720566"/>
            <a:ext cx="91755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You will see this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EB9E3F-82B8-D7BE-A691-53A3A165B7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282" b="5556"/>
          <a:stretch/>
        </p:blipFill>
        <p:spPr>
          <a:xfrm>
            <a:off x="15795" y="1492547"/>
            <a:ext cx="9144000" cy="407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04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BEF82-BED2-D9C8-A5A8-8B11D5787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9011C7A-A475-22CE-9506-07408E026D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63B24A2-17D1-9A26-40C6-6E9A011E1271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C10BF-F4C6-5D0F-7508-A074C6D0F80C}"/>
              </a:ext>
            </a:extLst>
          </p:cNvPr>
          <p:cNvSpPr txBox="1"/>
          <p:nvPr/>
        </p:nvSpPr>
        <p:spPr>
          <a:xfrm>
            <a:off x="-31597" y="720566"/>
            <a:ext cx="91755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View Agreement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C5AD8-BFE1-0D01-F170-7362B988FB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445" b="7037"/>
          <a:stretch/>
        </p:blipFill>
        <p:spPr>
          <a:xfrm>
            <a:off x="0" y="1843408"/>
            <a:ext cx="9144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08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3CC17-AC80-D472-E9C4-237C138F3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21EBD54B-F9E8-8274-FF43-9DEE19AA93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9452891-9E5C-1474-A498-08770A178A4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93C31D-BE6F-9384-3504-E36E5D052254}"/>
              </a:ext>
            </a:extLst>
          </p:cNvPr>
          <p:cNvSpPr txBox="1"/>
          <p:nvPr/>
        </p:nvSpPr>
        <p:spPr>
          <a:xfrm>
            <a:off x="-31597" y="720566"/>
            <a:ext cx="91755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Agree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445679-4DFA-657C-7C0A-F289AFB2CA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945" b="11481"/>
          <a:stretch/>
        </p:blipFill>
        <p:spPr>
          <a:xfrm>
            <a:off x="-5938" y="1511151"/>
            <a:ext cx="9144000" cy="383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652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503BB-43BD-7389-95ED-F92FEC8C1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66E40CCC-04B2-8AF5-D2EC-4DFFD0CEFE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3A4A02C-9973-CD5B-4CEC-A9CAE8CCE83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4344C-945A-D8BB-A50C-C645625977DE}"/>
              </a:ext>
            </a:extLst>
          </p:cNvPr>
          <p:cNvSpPr txBox="1"/>
          <p:nvPr/>
        </p:nvSpPr>
        <p:spPr>
          <a:xfrm>
            <a:off x="-5938" y="1447800"/>
            <a:ext cx="898417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Courses that use our </a:t>
            </a:r>
            <a:r>
              <a:rPr lang="en-US" sz="2800" b="1" i="0" dirty="0">
                <a:solidFill>
                  <a:srgbClr val="252320"/>
                </a:solidFill>
                <a:effectLst/>
                <a:latin typeface="+mj-lt"/>
              </a:rPr>
              <a:t>Cloud Slice</a:t>
            </a: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 technology do </a:t>
            </a:r>
            <a:r>
              <a:rPr lang="en-US" sz="2800" b="1" i="0" dirty="0">
                <a:solidFill>
                  <a:srgbClr val="252320"/>
                </a:solidFill>
                <a:effectLst/>
                <a:latin typeface="+mj-lt"/>
              </a:rPr>
              <a:t>NOT </a:t>
            </a: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have saves enable. These courses have labs that are broken down into smaller sizes and are designed to be completed in one sitting. Please note that </a:t>
            </a:r>
            <a:r>
              <a:rPr lang="en-US" sz="2800" b="1" i="0" dirty="0">
                <a:solidFill>
                  <a:srgbClr val="252320"/>
                </a:solidFill>
                <a:effectLst/>
                <a:latin typeface="+mj-lt"/>
              </a:rPr>
              <a:t>Cloud Slice</a:t>
            </a: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 labs can only be launched a total of 10 times. 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1325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9883C-0EB7-C2A7-6626-83FE26DFB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36AFA54-18C3-0FFF-E130-388115D5EA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591B51F-063B-BBCE-C0B0-3B2D4DC7F14A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2F4868E-6888-C6D1-5CB0-3B98EDEA28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536663"/>
              </p:ext>
            </p:extLst>
          </p:nvPr>
        </p:nvGraphicFramePr>
        <p:xfrm>
          <a:off x="381000" y="893275"/>
          <a:ext cx="8002587" cy="518160"/>
        </p:xfrm>
        <a:graphic>
          <a:graphicData uri="http://schemas.openxmlformats.org/drawingml/2006/table">
            <a:tbl>
              <a:tblPr/>
              <a:tblGrid>
                <a:gridCol w="2667529">
                  <a:extLst>
                    <a:ext uri="{9D8B030D-6E8A-4147-A177-3AD203B41FA5}">
                      <a16:colId xmlns:a16="http://schemas.microsoft.com/office/drawing/2014/main" val="1469008155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1499263650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13709505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Type of Lab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Save Allowed?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Notes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428195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FD9C3E-D82A-E616-8A2A-9F928C19F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383479"/>
              </p:ext>
            </p:extLst>
          </p:nvPr>
        </p:nvGraphicFramePr>
        <p:xfrm>
          <a:off x="418023" y="3140954"/>
          <a:ext cx="8002587" cy="1371600"/>
        </p:xfrm>
        <a:graphic>
          <a:graphicData uri="http://schemas.openxmlformats.org/drawingml/2006/table">
            <a:tbl>
              <a:tblPr/>
              <a:tblGrid>
                <a:gridCol w="2667529">
                  <a:extLst>
                    <a:ext uri="{9D8B030D-6E8A-4147-A177-3AD203B41FA5}">
                      <a16:colId xmlns:a16="http://schemas.microsoft.com/office/drawing/2014/main" val="1272231581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3084951953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23765200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Normal Labs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Save for 7 days, then auto-deletes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6265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9B2845-DE12-6936-7192-72C5DE9ED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595429"/>
              </p:ext>
            </p:extLst>
          </p:nvPr>
        </p:nvGraphicFramePr>
        <p:xfrm>
          <a:off x="380999" y="1590394"/>
          <a:ext cx="8002587" cy="1371600"/>
        </p:xfrm>
        <a:graphic>
          <a:graphicData uri="http://schemas.openxmlformats.org/drawingml/2006/table">
            <a:tbl>
              <a:tblPr/>
              <a:tblGrid>
                <a:gridCol w="2667529">
                  <a:extLst>
                    <a:ext uri="{9D8B030D-6E8A-4147-A177-3AD203B41FA5}">
                      <a16:colId xmlns:a16="http://schemas.microsoft.com/office/drawing/2014/main" val="756725982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1521747857"/>
                    </a:ext>
                  </a:extLst>
                </a:gridCol>
                <a:gridCol w="2667529">
                  <a:extLst>
                    <a:ext uri="{9D8B030D-6E8A-4147-A177-3AD203B41FA5}">
                      <a16:colId xmlns:a16="http://schemas.microsoft.com/office/drawing/2014/main" val="2544231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Cloud Slice Labs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  <a:r>
                        <a:rPr lang="en-US" sz="2800" dirty="0"/>
                        <a:t> 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Finish in one sitting, 10 launches max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0615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0497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C4E84-4E44-F05A-B7EE-DAC6D7326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626EE1B-53F9-B2DE-0A34-BC5C704707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34" y="762000"/>
            <a:ext cx="9136566" cy="44691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b="1" dirty="0">
                <a:latin typeface="+mj-lt"/>
              </a:rPr>
              <a:t>Is this course using Cloud Slice labs or Normal Labs?</a:t>
            </a:r>
            <a:endParaRPr sz="280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8F72773-708A-9069-0008-FD35736A73E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09E6C82C-0312-608F-6670-1C91C591F896}"/>
              </a:ext>
            </a:extLst>
          </p:cNvPr>
          <p:cNvSpPr txBox="1">
            <a:spLocks/>
          </p:cNvSpPr>
          <p:nvPr/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US" sz="2900"/>
              <a:t>Week 6 – Lab 3</a:t>
            </a:r>
            <a:endParaRPr lang="en-US" sz="2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E56C61-154C-06DC-CD6F-5DA5B6104D3F}"/>
              </a:ext>
            </a:extLst>
          </p:cNvPr>
          <p:cNvSpPr txBox="1"/>
          <p:nvPr/>
        </p:nvSpPr>
        <p:spPr>
          <a:xfrm>
            <a:off x="7434" y="1499112"/>
            <a:ext cx="9136566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According to the unit outline:</a:t>
            </a:r>
          </a:p>
          <a:p>
            <a:pPr marL="623888" lvl="1" indent="-3889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course </a:t>
            </a:r>
            <a:r>
              <a:rPr lang="en-US" sz="2800" b="1" dirty="0">
                <a:latin typeface="+mj-lt"/>
              </a:rPr>
              <a:t>ITEC617 – Modern Database Management</a:t>
            </a:r>
            <a:r>
              <a:rPr lang="en-US" sz="2800" dirty="0">
                <a:latin typeface="+mj-lt"/>
              </a:rPr>
              <a:t> is aligned with the </a:t>
            </a:r>
            <a:r>
              <a:rPr lang="en-US" sz="2800" b="1" dirty="0">
                <a:latin typeface="+mj-lt"/>
              </a:rPr>
              <a:t>Microsoft DP-900 Azure Data Fundamentals</a:t>
            </a:r>
            <a:r>
              <a:rPr lang="en-US" sz="2800" dirty="0">
                <a:latin typeface="+mj-lt"/>
              </a:rPr>
              <a:t> certification.</a:t>
            </a:r>
          </a:p>
          <a:p>
            <a:pPr marL="623888" lvl="1" indent="-3889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uses </a:t>
            </a:r>
            <a:r>
              <a:rPr lang="en-US" sz="2800" b="1" dirty="0" err="1">
                <a:latin typeface="+mj-lt"/>
              </a:rPr>
              <a:t>Skillable</a:t>
            </a:r>
            <a:r>
              <a:rPr lang="en-US" sz="2800" b="1" dirty="0">
                <a:latin typeface="+mj-lt"/>
              </a:rPr>
              <a:t> labs</a:t>
            </a:r>
            <a:r>
              <a:rPr lang="en-US" sz="2800" dirty="0">
                <a:latin typeface="+mj-lt"/>
              </a:rPr>
              <a:t>, specifically the </a:t>
            </a:r>
            <a:r>
              <a:rPr lang="en-US" sz="2800" b="1" dirty="0">
                <a:latin typeface="+mj-lt"/>
              </a:rPr>
              <a:t>Microsoft Learn On Demand platform (msle.learnondemand.net)</a:t>
            </a:r>
            <a:r>
              <a:rPr lang="en-US" sz="2800" dirty="0">
                <a:latin typeface="+mj-lt"/>
              </a:rPr>
              <a:t>.</a:t>
            </a:r>
          </a:p>
          <a:p>
            <a:pPr marL="623888" lvl="1" indent="-3889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Based on the details and structure, the course uses </a:t>
            </a:r>
            <a:r>
              <a:rPr lang="en-US" sz="2800" b="1" dirty="0">
                <a:latin typeface="+mj-lt"/>
              </a:rPr>
              <a:t>both types of labs</a:t>
            </a:r>
            <a:r>
              <a:rPr lang="en-US" sz="2800" dirty="0">
                <a:latin typeface="+mj-l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737501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49601-2CCC-BD3C-EE7B-40AB32073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8D3CD9A-D9C1-9516-7A09-D28245418C5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32B44043-A597-21E6-280F-AE2830E9C4B8}"/>
              </a:ext>
            </a:extLst>
          </p:cNvPr>
          <p:cNvSpPr txBox="1">
            <a:spLocks/>
          </p:cNvSpPr>
          <p:nvPr/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US" sz="2900"/>
              <a:t>Week 6 – Lab 3</a:t>
            </a:r>
            <a:endParaRPr lang="en-US" sz="29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23B1962-44C1-B358-359A-9981822BFB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641629"/>
              </p:ext>
            </p:extLst>
          </p:nvPr>
        </p:nvGraphicFramePr>
        <p:xfrm>
          <a:off x="74062" y="1173163"/>
          <a:ext cx="8993738" cy="404852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602338">
                  <a:extLst>
                    <a:ext uri="{9D8B030D-6E8A-4147-A177-3AD203B41FA5}">
                      <a16:colId xmlns:a16="http://schemas.microsoft.com/office/drawing/2014/main" val="354325062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3815623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7253589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4918193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592154443"/>
                    </a:ext>
                  </a:extLst>
                </a:gridCol>
              </a:tblGrid>
              <a:tr h="485431">
                <a:tc>
                  <a:txBody>
                    <a:bodyPr/>
                    <a:lstStyle/>
                    <a:p>
                      <a:r>
                        <a:rPr lang="en-US" sz="2800" b="1"/>
                        <a:t>Lab Session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Topic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Lab Type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Saving Enabled?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Notes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1356719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Lab 1 &amp; 2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Setup + SQL Basics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Normal Lab (Skillable)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Yes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SQL practice, MySQL setup</a:t>
                      </a:r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939554283"/>
                  </a:ext>
                </a:extLst>
              </a:tr>
              <a:tr h="901515">
                <a:tc>
                  <a:txBody>
                    <a:bodyPr/>
                    <a:lstStyle/>
                    <a:p>
                      <a:r>
                        <a:rPr lang="en-US" sz="2800" b="1"/>
                        <a:t>Lab 3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Explore relational data in Azure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b="1" dirty="0"/>
                        <a:t>Cloud Slice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  <a:r>
                        <a:rPr lang="en-US" sz="2800" dirty="0"/>
                        <a:t> No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Must be done in one sitting (up to 10 launches)</a:t>
                      </a:r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95418211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DD204C49-2BFC-54D3-F5A4-B1EE4FFF61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938" y="560874"/>
            <a:ext cx="392928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Breakdown of Lab Types: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9184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66B10-4AFF-3982-6C5B-E99C807F4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E7327BD-8634-5E86-7D0A-5CC3F2634C1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541848E0-BCC7-9091-E272-00AAB9B67C4E}"/>
              </a:ext>
            </a:extLst>
          </p:cNvPr>
          <p:cNvSpPr txBox="1">
            <a:spLocks/>
          </p:cNvSpPr>
          <p:nvPr/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US" sz="2900"/>
              <a:t>Week 6 – Lab 3</a:t>
            </a:r>
            <a:endParaRPr lang="en-US" sz="29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F04723-8376-A8A5-E2F1-445219EBA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966247"/>
              </p:ext>
            </p:extLst>
          </p:nvPr>
        </p:nvGraphicFramePr>
        <p:xfrm>
          <a:off x="74062" y="1173163"/>
          <a:ext cx="8993738" cy="532868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602338">
                  <a:extLst>
                    <a:ext uri="{9D8B030D-6E8A-4147-A177-3AD203B41FA5}">
                      <a16:colId xmlns:a16="http://schemas.microsoft.com/office/drawing/2014/main" val="354325062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3815623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7253589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4918193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592154443"/>
                    </a:ext>
                  </a:extLst>
                </a:gridCol>
              </a:tblGrid>
              <a:tr h="485431">
                <a:tc>
                  <a:txBody>
                    <a:bodyPr/>
                    <a:lstStyle/>
                    <a:p>
                      <a:r>
                        <a:rPr lang="en-US" sz="2800" b="1"/>
                        <a:t>Lab Session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Topic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Lab Type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Saving Enabled?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Notes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1356719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Lab 4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Data Definition with SQL (MySQL)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b="1" dirty="0"/>
                        <a:t>Normal Lab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Yes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On your own PC using MySQL Workbench</a:t>
                      </a:r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939554283"/>
                  </a:ext>
                </a:extLst>
              </a:tr>
              <a:tr h="901515">
                <a:tc>
                  <a:txBody>
                    <a:bodyPr/>
                    <a:lstStyle/>
                    <a:p>
                      <a:r>
                        <a:rPr lang="en-US" sz="2800" b="1"/>
                        <a:t>Lab 5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it-IT" sz="2800"/>
                        <a:t>Explore non-relational data in Azure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b="1" dirty="0"/>
                        <a:t>Cloud Slice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 </a:t>
                      </a:r>
                      <a:r>
                        <a:rPr lang="en-US" sz="2800" dirty="0"/>
                        <a:t>No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Azure virtual lab – 10 launches only</a:t>
                      </a:r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95418211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FFA66294-C44B-893F-5563-66D7D4FC5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938" y="560874"/>
            <a:ext cx="392928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Breakdown of Lab Types: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22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AFA25-D532-7F23-9FC4-E4411D6E7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F0AF5EB-921E-33BB-B39D-84EA2E6C300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99946F3B-F252-BB67-04C8-9BDC40FC49B0}"/>
              </a:ext>
            </a:extLst>
          </p:cNvPr>
          <p:cNvSpPr txBox="1">
            <a:spLocks/>
          </p:cNvSpPr>
          <p:nvPr/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2600" b="1" i="0">
                <a:solidFill>
                  <a:srgbClr val="3C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US" sz="2900"/>
              <a:t>Week 6 – Lab 3</a:t>
            </a:r>
            <a:endParaRPr lang="en-US" sz="29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28C4EAF-5CB0-0813-71D4-B6E16F27A2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749340"/>
              </p:ext>
            </p:extLst>
          </p:nvPr>
        </p:nvGraphicFramePr>
        <p:xfrm>
          <a:off x="74062" y="1173163"/>
          <a:ext cx="8993738" cy="2272296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602338">
                  <a:extLst>
                    <a:ext uri="{9D8B030D-6E8A-4147-A177-3AD203B41FA5}">
                      <a16:colId xmlns:a16="http://schemas.microsoft.com/office/drawing/2014/main" val="354325062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3815623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7253589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4918193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592154443"/>
                    </a:ext>
                  </a:extLst>
                </a:gridCol>
              </a:tblGrid>
              <a:tr h="485431">
                <a:tc>
                  <a:txBody>
                    <a:bodyPr/>
                    <a:lstStyle/>
                    <a:p>
                      <a:r>
                        <a:rPr lang="en-US" sz="2800" b="1"/>
                        <a:t>Lab Session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Topic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Lab Type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Saving Enabled?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Notes</a:t>
                      </a:r>
                      <a:endParaRPr lang="en-US" sz="2800"/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1356719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Lab 6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DP-900 Practice Test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b="1" dirty="0"/>
                        <a:t>Cloud Slice</a:t>
                      </a:r>
                      <a:endParaRPr lang="en-US" sz="2800" dirty="0"/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 </a:t>
                      </a:r>
                      <a:r>
                        <a:rPr lang="en-US" sz="2800" dirty="0"/>
                        <a:t> No</a:t>
                      </a:r>
                    </a:p>
                  </a:txBody>
                  <a:tcPr marL="69347" marR="69347" marT="34674" marB="3467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Practice exam must be done in one sitting</a:t>
                      </a:r>
                    </a:p>
                  </a:txBody>
                  <a:tcPr marL="69347" marR="69347" marT="34674" marB="34674" anchor="ctr"/>
                </a:tc>
                <a:extLst>
                  <a:ext uri="{0D108BD9-81ED-4DB2-BD59-A6C34878D82A}">
                    <a16:rowId xmlns:a16="http://schemas.microsoft.com/office/drawing/2014/main" val="93955428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F81C3CA3-8FB9-BCD3-598C-FB3464F50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938" y="560874"/>
            <a:ext cx="392928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Breakdown of Lab Types: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490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5CA02-AE1C-A3AD-FFC9-7CC91F54A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D3CB87-195B-58CC-5251-A9834AA6B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922032"/>
          </a:xfrm>
        </p:spPr>
        <p:txBody>
          <a:bodyPr>
            <a:no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PowerPoint is an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optional guide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help you implement the steps from the official Week 6 – Lab 3 document.</a:t>
            </a:r>
            <a:b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You must still follow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exact instruction and requirements as outlined in the official Canvas instructions and rubric.</a:t>
            </a:r>
            <a:endParaRPr lang="en-US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CCA1-17AE-3FB4-7B2E-EB32E1AF739C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533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4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0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US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7FEE88C-021E-74DF-DC5E-97DD75F8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7886700" cy="950026"/>
          </a:xfrm>
        </p:spPr>
        <p:txBody>
          <a:bodyPr>
            <a:normAutofit/>
          </a:bodyPr>
          <a:lstStyle/>
          <a:p>
            <a:r>
              <a:rPr lang="en-US" sz="3600" dirty="0"/>
              <a:t>Week 6 – Lab 3</a:t>
            </a:r>
            <a:endParaRPr lang="en-AU" sz="3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530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96602-3057-6D27-2345-2EBED1D6C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2FBE368-4757-307E-BEEC-363C722BBFC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B87490-5B8D-DF35-E5BE-D4C53E5855E2}"/>
              </a:ext>
            </a:extLst>
          </p:cNvPr>
          <p:cNvSpPr txBox="1"/>
          <p:nvPr/>
        </p:nvSpPr>
        <p:spPr>
          <a:xfrm>
            <a:off x="10886" y="34636"/>
            <a:ext cx="9149938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Lab Goals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This lab aims to help students:</a:t>
            </a:r>
          </a:p>
          <a:p>
            <a:pPr marL="723900" lvl="1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Understand the fundamentals of relational databases in the Azure cloud.</a:t>
            </a:r>
          </a:p>
          <a:p>
            <a:pPr marL="723900" lvl="1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Learn how to provision and explore relational database services using Microsoft Azure.</a:t>
            </a:r>
          </a:p>
          <a:p>
            <a:pPr marL="723900" lvl="1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Gain hands-on experience using the Azure portal to create and manage SQL databases.</a:t>
            </a:r>
          </a:p>
          <a:p>
            <a:pPr marL="723900" lvl="1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Recognize how cloud services differ from traditional on-premises database solutions.</a:t>
            </a:r>
          </a:p>
        </p:txBody>
      </p:sp>
    </p:spTree>
    <p:extLst>
      <p:ext uri="{BB962C8B-B14F-4D97-AF65-F5344CB8AC3E}">
        <p14:creationId xmlns:p14="http://schemas.microsoft.com/office/powerpoint/2010/main" val="130667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17BAE-39A4-3861-071E-921E116C8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8B64DB4-7FCA-7EEC-E306-B02347E2E22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D5A6D5-0318-F70A-7E4F-226C3B81FD2E}"/>
              </a:ext>
            </a:extLst>
          </p:cNvPr>
          <p:cNvSpPr txBox="1"/>
          <p:nvPr/>
        </p:nvSpPr>
        <p:spPr>
          <a:xfrm>
            <a:off x="-5938" y="-152400"/>
            <a:ext cx="9149938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Theoretical Background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Relational databases</a:t>
            </a:r>
            <a:r>
              <a:rPr lang="en-US" sz="2800" dirty="0">
                <a:latin typeface="+mj-lt"/>
              </a:rPr>
              <a:t> use tables to store structured data, and they rely on SQL (Structured Query Language) for querying and manipulation. In cloud platforms like Azure, services such as </a:t>
            </a:r>
            <a:r>
              <a:rPr lang="en-US" sz="2800" b="1" dirty="0">
                <a:latin typeface="+mj-lt"/>
              </a:rPr>
              <a:t>Azure SQL Database</a:t>
            </a:r>
            <a:r>
              <a:rPr lang="en-US" sz="2800" dirty="0">
                <a:latin typeface="+mj-lt"/>
              </a:rPr>
              <a:t> offer: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High availability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Scalability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Security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Built-in management features (e.g., automated backups)</a:t>
            </a:r>
          </a:p>
        </p:txBody>
      </p:sp>
    </p:spTree>
    <p:extLst>
      <p:ext uri="{BB962C8B-B14F-4D97-AF65-F5344CB8AC3E}">
        <p14:creationId xmlns:p14="http://schemas.microsoft.com/office/powerpoint/2010/main" val="687552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3FC97-375E-7362-ADDC-A00E40D55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878A707-24EE-5E77-4368-7255B0567FF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EA8B90-93A7-A493-EE83-2FECF87AE545}"/>
              </a:ext>
            </a:extLst>
          </p:cNvPr>
          <p:cNvSpPr txBox="1"/>
          <p:nvPr/>
        </p:nvSpPr>
        <p:spPr>
          <a:xfrm>
            <a:off x="4916" y="1752600"/>
            <a:ext cx="914993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Azure abstracts infrastructure details, enabling developers and analysts to focus on database logic and performance without maintaining physical servers.</a:t>
            </a:r>
          </a:p>
        </p:txBody>
      </p:sp>
    </p:spTree>
    <p:extLst>
      <p:ext uri="{BB962C8B-B14F-4D97-AF65-F5344CB8AC3E}">
        <p14:creationId xmlns:p14="http://schemas.microsoft.com/office/powerpoint/2010/main" val="3234410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712CC-0134-5214-97F4-52042C154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D3AACF3-71CA-081B-3AFE-166B6B2F8CA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9A472-E5E0-5052-D176-17AACB099D64}"/>
              </a:ext>
            </a:extLst>
          </p:cNvPr>
          <p:cNvSpPr txBox="1"/>
          <p:nvPr/>
        </p:nvSpPr>
        <p:spPr>
          <a:xfrm>
            <a:off x="19665" y="-76200"/>
            <a:ext cx="9149938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Skills Developed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By completing this lab, students will be able to:</a:t>
            </a:r>
          </a:p>
          <a:p>
            <a:pPr marL="752475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Navigate Azure Lab environments and the Azure portal</a:t>
            </a:r>
          </a:p>
          <a:p>
            <a:pPr marL="752475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Provision an Azure SQL Database</a:t>
            </a:r>
          </a:p>
          <a:p>
            <a:pPr marL="752475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SQL Server credentials and configurations</a:t>
            </a:r>
          </a:p>
          <a:p>
            <a:pPr marL="752475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Apply best practices for secure and efficient cloud-based database management</a:t>
            </a:r>
          </a:p>
          <a:p>
            <a:pPr marL="752475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Understand cloud-based relational database architecture and services</a:t>
            </a:r>
          </a:p>
        </p:txBody>
      </p:sp>
    </p:spTree>
    <p:extLst>
      <p:ext uri="{BB962C8B-B14F-4D97-AF65-F5344CB8AC3E}">
        <p14:creationId xmlns:p14="http://schemas.microsoft.com/office/powerpoint/2010/main" val="3076646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771C2-4449-5C3A-4929-F74CD9882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75C6242-F7F2-EE38-8B12-D311B946BDA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6EAFA-A7A2-B821-85F1-F1147D61D43A}"/>
              </a:ext>
            </a:extLst>
          </p:cNvPr>
          <p:cNvSpPr txBox="1"/>
          <p:nvPr/>
        </p:nvSpPr>
        <p:spPr>
          <a:xfrm>
            <a:off x="0" y="815699"/>
            <a:ext cx="914993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We’ll be taken to a screen listing lab modules for DP-900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</a:t>
            </a:r>
            <a:r>
              <a:rPr lang="en-US" sz="2800" b="1" dirty="0">
                <a:latin typeface="+mj-lt"/>
              </a:rPr>
              <a:t>Launch</a:t>
            </a:r>
            <a:r>
              <a:rPr lang="en-US" sz="2800" dirty="0">
                <a:latin typeface="+mj-lt"/>
              </a:rPr>
              <a:t> on “</a:t>
            </a:r>
            <a:r>
              <a:rPr lang="en-US" sz="2800" b="1" dirty="0">
                <a:latin typeface="+mj-lt"/>
              </a:rPr>
              <a:t>Explore relational data in Azure</a:t>
            </a:r>
            <a:r>
              <a:rPr lang="en-US" sz="2800" dirty="0">
                <a:latin typeface="+mj-lt"/>
              </a:rPr>
              <a:t>”</a:t>
            </a:r>
          </a:p>
          <a:p>
            <a:pPr marL="323850">
              <a:lnSpc>
                <a:spcPct val="150000"/>
              </a:lnSpc>
            </a:pPr>
            <a:r>
              <a:rPr lang="en-US" sz="2800" i="1" dirty="0">
                <a:latin typeface="+mj-lt"/>
              </a:rPr>
              <a:t>Lab Duration: ~2 hours 15 minutes</a:t>
            </a:r>
            <a:br>
              <a:rPr lang="en-US" sz="2800" dirty="0">
                <a:latin typeface="+mj-lt"/>
              </a:rPr>
            </a:br>
            <a:r>
              <a:rPr lang="en-US" sz="2800" i="1" dirty="0">
                <a:latin typeface="+mj-lt"/>
              </a:rPr>
              <a:t>You have 10 attempts available</a:t>
            </a:r>
            <a:endParaRPr lang="en-US" sz="28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FC4A2B-4F7E-08E7-12F9-228B149B62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33" b="14445"/>
          <a:stretch/>
        </p:blipFill>
        <p:spPr>
          <a:xfrm>
            <a:off x="1200150" y="3426542"/>
            <a:ext cx="6743700" cy="344644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2A46A7A-F51C-FAAF-0C30-32D08AB256E3}"/>
              </a:ext>
            </a:extLst>
          </p:cNvPr>
          <p:cNvSpPr/>
          <p:nvPr/>
        </p:nvSpPr>
        <p:spPr>
          <a:xfrm>
            <a:off x="1905000" y="5791200"/>
            <a:ext cx="4419600" cy="935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DEDB96F-8284-DAE1-AC83-D055D4583241}"/>
              </a:ext>
            </a:extLst>
          </p:cNvPr>
          <p:cNvSpPr/>
          <p:nvPr/>
        </p:nvSpPr>
        <p:spPr>
          <a:xfrm>
            <a:off x="4191000" y="4137172"/>
            <a:ext cx="304800" cy="10210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76622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2F00-87AD-7672-1000-846BC8FEC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57A14DB-54B6-7D23-5ED8-779085A9B6B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F047CC-AA60-B91B-2424-C34446B938F3}"/>
              </a:ext>
            </a:extLst>
          </p:cNvPr>
          <p:cNvSpPr txBox="1"/>
          <p:nvPr/>
        </p:nvSpPr>
        <p:spPr>
          <a:xfrm>
            <a:off x="-6928" y="990601"/>
            <a:ext cx="9074728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Should students complete the lab during the lab session or later?</a:t>
            </a:r>
            <a:endParaRPr lang="en-AU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0D8ECA-D93A-295E-26C3-30AB88D021EE}"/>
              </a:ext>
            </a:extLst>
          </p:cNvPr>
          <p:cNvSpPr txBox="1"/>
          <p:nvPr/>
        </p:nvSpPr>
        <p:spPr>
          <a:xfrm>
            <a:off x="-6928" y="2490523"/>
            <a:ext cx="9098478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➤ These labs </a:t>
            </a:r>
            <a:r>
              <a:rPr lang="en-US" sz="2800" b="1" dirty="0">
                <a:latin typeface="+mj-lt"/>
              </a:rPr>
              <a:t>can usually be paused and resumed later</a:t>
            </a:r>
            <a:r>
              <a:rPr lang="en-US" sz="2800" dirty="0">
                <a:latin typeface="+mj-lt"/>
              </a:rPr>
              <a:t> (as long as they don’t close the browser or exceed the time limit).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However, it’s best to complete it </a:t>
            </a:r>
            <a:r>
              <a:rPr lang="en-US" sz="2800" b="1" dirty="0">
                <a:latin typeface="+mj-lt"/>
              </a:rPr>
              <a:t>within the session</a:t>
            </a:r>
            <a:r>
              <a:rPr lang="en-US" sz="2800" dirty="0">
                <a:latin typeface="+mj-lt"/>
              </a:rPr>
              <a:t>, especially if there’s a </a:t>
            </a:r>
            <a:r>
              <a:rPr lang="en-US" sz="2800" b="1" dirty="0">
                <a:latin typeface="+mj-lt"/>
              </a:rPr>
              <a:t>limited number of launches</a:t>
            </a:r>
            <a:r>
              <a:rPr lang="en-US" sz="2800" dirty="0">
                <a:latin typeface="+mj-lt"/>
              </a:rPr>
              <a:t> (e.g., 10 attempts).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18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B9B581-8535-851B-D02D-3D1FD28FC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A09C848-6E77-5348-AE76-F0B2C5685BA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8B8AD-A93C-0D1C-7E94-1891DD9ED2F4}"/>
              </a:ext>
            </a:extLst>
          </p:cNvPr>
          <p:cNvSpPr txBox="1"/>
          <p:nvPr/>
        </p:nvSpPr>
        <p:spPr>
          <a:xfrm>
            <a:off x="10855" y="532670"/>
            <a:ext cx="9149938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Launch the "Explore relational data in Azure" Lab. (Only this lab instance allows you to create a SQL database)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B8743B-5362-A55B-1963-A92A95EC7B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778"/>
          <a:stretch/>
        </p:blipFill>
        <p:spPr>
          <a:xfrm>
            <a:off x="10855" y="1987007"/>
            <a:ext cx="9144000" cy="46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92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571A0-6D5B-23D0-55C0-9BA17D3ED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AB96B4B-C64F-B556-0ADB-43CBC0F1531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94CCFE-D809-1A18-903F-EEFFC5F15B36}"/>
              </a:ext>
            </a:extLst>
          </p:cNvPr>
          <p:cNvSpPr txBox="1"/>
          <p:nvPr/>
        </p:nvSpPr>
        <p:spPr>
          <a:xfrm>
            <a:off x="0" y="830917"/>
            <a:ext cx="9149938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the temporary credentials provided on the right-hand side of the lab window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inside the Azure Portal, begin following the instructions provided in the virtual machine pane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3 of the lab instructions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use:</a:t>
            </a:r>
          </a:p>
          <a:p>
            <a:pPr marL="747713" marR="0" lvl="0" indent="-3683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student 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as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server name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47713" marR="0" lvl="0" indent="-3683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surname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as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 name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5235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283C6-FB1A-F79D-25E4-3300A2500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63C7DA5-3C71-0869-0779-D27C23DFCF3A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7153C-7316-3CBA-A587-F7085E1503F3}"/>
              </a:ext>
            </a:extLst>
          </p:cNvPr>
          <p:cNvSpPr txBox="1"/>
          <p:nvPr/>
        </p:nvSpPr>
        <p:spPr>
          <a:xfrm>
            <a:off x="-2969" y="1246415"/>
            <a:ext cx="9149938" cy="2841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 rtl="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Follow the on-screen instructions in the virtual lab window to </a:t>
            </a:r>
            <a:r>
              <a:rPr lang="en-US" sz="2800" b="0" i="0" dirty="0">
                <a:solidFill>
                  <a:srgbClr val="ED0C00"/>
                </a:solidFill>
                <a:effectLst/>
                <a:latin typeface="+mj-lt"/>
              </a:rPr>
              <a:t>Provision Azure relational database services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en-US" sz="2800" b="0" i="0" dirty="0">
              <a:solidFill>
                <a:srgbClr val="252320"/>
              </a:solidFill>
              <a:effectLst/>
              <a:latin typeface="+mj-lt"/>
            </a:endParaRPr>
          </a:p>
          <a:p>
            <a:pPr marL="457200" indent="-457200" algn="l" rtl="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In step 3, </a:t>
            </a:r>
            <a:r>
              <a:rPr lang="en-US" sz="2800" b="0" i="0" dirty="0">
                <a:solidFill>
                  <a:srgbClr val="ED0C00"/>
                </a:solidFill>
                <a:effectLst/>
                <a:latin typeface="+mj-lt"/>
              </a:rPr>
              <a:t>use your student ID as the server name and your Surname as the database name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en-US" sz="2800" b="0" i="0" dirty="0">
              <a:solidFill>
                <a:srgbClr val="252320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6710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3CB71-19C0-A860-CF62-55DC0DC0A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DC373A2-0D11-FDFE-F8A0-A76713EDE28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938CCB-76D6-FD53-5F4E-3B2D3197BA55}"/>
              </a:ext>
            </a:extLst>
          </p:cNvPr>
          <p:cNvSpPr txBox="1"/>
          <p:nvPr/>
        </p:nvSpPr>
        <p:spPr>
          <a:xfrm>
            <a:off x="-22761" y="-152400"/>
            <a:ext cx="7337961" cy="655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Documentation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On the right-side menu, it will be showing step number.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When you complete: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8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13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Step 14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Take a screenshot of each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Insert them into a </a:t>
            </a:r>
            <a:r>
              <a:rPr lang="en-US" sz="2800" b="1" dirty="0">
                <a:latin typeface="+mj-lt"/>
              </a:rPr>
              <a:t>Word document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latin typeface="+mj-lt"/>
              </a:rPr>
              <a:t>Submit as instructed via Canvas</a:t>
            </a:r>
          </a:p>
        </p:txBody>
      </p:sp>
    </p:spTree>
    <p:extLst>
      <p:ext uri="{BB962C8B-B14F-4D97-AF65-F5344CB8AC3E}">
        <p14:creationId xmlns:p14="http://schemas.microsoft.com/office/powerpoint/2010/main" val="371621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BE0E253-2A03-A30A-93DB-6002AE1E64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000" b="7037"/>
          <a:stretch/>
        </p:blipFill>
        <p:spPr>
          <a:xfrm>
            <a:off x="0" y="1295400"/>
            <a:ext cx="9144000" cy="4267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/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031" y="477743"/>
            <a:ext cx="8791575" cy="642997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Navigate Canvas &gt;&gt; Modules &gt;&gt; Week 6: Lab 3</a:t>
            </a:r>
            <a:endParaRPr lang="en-US" sz="2800" dirty="0"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0E5DD1E-D400-C0DE-C047-9A16E27C13E4}"/>
              </a:ext>
            </a:extLst>
          </p:cNvPr>
          <p:cNvSpPr/>
          <p:nvPr/>
        </p:nvSpPr>
        <p:spPr>
          <a:xfrm>
            <a:off x="1524000" y="3581400"/>
            <a:ext cx="518160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05640-1027-DC9D-566B-2AB8189F4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414B28E-FF31-4213-4477-7CFD00D6CD0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45DDAC-A44D-08AF-1656-40E49E1683D9}"/>
              </a:ext>
            </a:extLst>
          </p:cNvPr>
          <p:cNvSpPr txBox="1"/>
          <p:nvPr/>
        </p:nvSpPr>
        <p:spPr>
          <a:xfrm>
            <a:off x="19665" y="-76200"/>
            <a:ext cx="7295535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to Avoid</a:t>
            </a:r>
          </a:p>
          <a:p>
            <a:pPr marL="725488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Do NOT register with the training key more than once</a:t>
            </a:r>
            <a:endParaRPr lang="en-US" sz="2800" dirty="0">
              <a:latin typeface="+mj-lt"/>
            </a:endParaRPr>
          </a:p>
          <a:p>
            <a:pPr marL="725488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Do NOT close your browser during lab execution</a:t>
            </a:r>
            <a:r>
              <a:rPr lang="en-US" sz="2800" dirty="0">
                <a:latin typeface="+mj-lt"/>
              </a:rPr>
              <a:t> – it will reset your session</a:t>
            </a:r>
          </a:p>
          <a:p>
            <a:pPr marL="725488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Do NOT skip firewall configuration</a:t>
            </a:r>
            <a:r>
              <a:rPr lang="en-US" sz="2800" dirty="0">
                <a:latin typeface="+mj-lt"/>
              </a:rPr>
              <a:t> – otherwise, you won’t be able to query the DB</a:t>
            </a:r>
          </a:p>
        </p:txBody>
      </p:sp>
    </p:spTree>
    <p:extLst>
      <p:ext uri="{BB962C8B-B14F-4D97-AF65-F5344CB8AC3E}">
        <p14:creationId xmlns:p14="http://schemas.microsoft.com/office/powerpoint/2010/main" val="25917315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C575C-EA0F-3E42-01B3-B7D26EF24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1421FD0-1175-58D8-FAC8-3963ACC08CD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48DFC-EC96-B363-D1D1-9C9A52016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3" y="1832784"/>
            <a:ext cx="9144000" cy="4705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E40DE4-D0D4-6813-0E44-93962A781930}"/>
              </a:ext>
            </a:extLst>
          </p:cNvPr>
          <p:cNvSpPr txBox="1"/>
          <p:nvPr/>
        </p:nvSpPr>
        <p:spPr>
          <a:xfrm>
            <a:off x="10855" y="532670"/>
            <a:ext cx="9149938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Click on </a:t>
            </a:r>
            <a:r>
              <a:rPr lang="en-US" sz="2800" b="1" dirty="0">
                <a:highlight>
                  <a:srgbClr val="00FF00"/>
                </a:highlight>
                <a:latin typeface="+mj-lt"/>
              </a:rPr>
              <a:t>T </a:t>
            </a:r>
            <a:r>
              <a:rPr lang="en-US" sz="2800" b="1" dirty="0">
                <a:latin typeface="+mj-lt"/>
              </a:rPr>
              <a:t>to type the password by machine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Press Enter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FDC6D6-E292-599A-71E3-36A995D4268A}"/>
              </a:ext>
            </a:extLst>
          </p:cNvPr>
          <p:cNvSpPr/>
          <p:nvPr/>
        </p:nvSpPr>
        <p:spPr>
          <a:xfrm>
            <a:off x="6172200" y="4360225"/>
            <a:ext cx="228600" cy="457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0A3EE-E80A-B858-6BF4-51EBAF2CEE02}"/>
              </a:ext>
            </a:extLst>
          </p:cNvPr>
          <p:cNvSpPr/>
          <p:nvPr/>
        </p:nvSpPr>
        <p:spPr>
          <a:xfrm>
            <a:off x="6477000" y="4572000"/>
            <a:ext cx="685800" cy="76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88763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85C91-6EFE-3F89-7045-B4826F3C7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734D7C1-F119-14BB-00ED-B2C44F5CD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15" y="2563866"/>
            <a:ext cx="7935432" cy="4163006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41D498DD-2999-1EE8-C220-95C2658F1EA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8D9919-48FC-F6D4-4BA5-19C0D07B323D}"/>
              </a:ext>
            </a:extLst>
          </p:cNvPr>
          <p:cNvSpPr txBox="1"/>
          <p:nvPr/>
        </p:nvSpPr>
        <p:spPr>
          <a:xfrm>
            <a:off x="-5938" y="-171411"/>
            <a:ext cx="9149938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When instructed to open Microsoft Azure portal:</a:t>
            </a:r>
          </a:p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Use the browser in the virtual machine to navigate to 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  <a:hlinkClick r:id="rId3"/>
              </a:rPr>
              <a:t>https://portal.azure.com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 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A9486A-21C0-1112-D133-9A1F4334A692}"/>
              </a:ext>
            </a:extLst>
          </p:cNvPr>
          <p:cNvSpPr/>
          <p:nvPr/>
        </p:nvSpPr>
        <p:spPr>
          <a:xfrm>
            <a:off x="6051396" y="4278351"/>
            <a:ext cx="1600200" cy="152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FE3898-78CC-6CF0-BA1A-9CF70F46A985}"/>
              </a:ext>
            </a:extLst>
          </p:cNvPr>
          <p:cNvSpPr/>
          <p:nvPr/>
        </p:nvSpPr>
        <p:spPr>
          <a:xfrm>
            <a:off x="6543906" y="5469158"/>
            <a:ext cx="1347226" cy="152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0A0C9B-393C-3597-C72E-A86FBE907791}"/>
              </a:ext>
            </a:extLst>
          </p:cNvPr>
          <p:cNvSpPr/>
          <p:nvPr/>
        </p:nvSpPr>
        <p:spPr>
          <a:xfrm>
            <a:off x="6501159" y="5860069"/>
            <a:ext cx="1150437" cy="152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52874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13E48-C6F0-DB68-E2C0-BEC1FA64C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85626-702B-A132-9998-F3DB15619B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10789" y="1371600"/>
            <a:ext cx="9144000" cy="485775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E137DBE4-4050-4FD8-EF89-5B8C1466672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F93056-AC26-903A-B9F3-1713644845F6}"/>
              </a:ext>
            </a:extLst>
          </p:cNvPr>
          <p:cNvSpPr txBox="1"/>
          <p:nvPr/>
        </p:nvSpPr>
        <p:spPr>
          <a:xfrm>
            <a:off x="-5938" y="-171411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B50A1B-23CC-A9D8-6794-F859F39DC7E6}"/>
              </a:ext>
            </a:extLst>
          </p:cNvPr>
          <p:cNvSpPr txBox="1"/>
          <p:nvPr/>
        </p:nvSpPr>
        <p:spPr>
          <a:xfrm>
            <a:off x="10789" y="699749"/>
            <a:ext cx="464448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  <a:hlinkClick r:id="rId3"/>
              </a:rPr>
              <a:t>https://portal.azure.com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 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11461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FF7B09-C695-9ABF-74E4-D16A872A6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3E32176-5510-BE21-6AAB-148607260EC0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D8E804-98D8-EEF8-628A-314D5AE4342A}"/>
              </a:ext>
            </a:extLst>
          </p:cNvPr>
          <p:cNvSpPr txBox="1"/>
          <p:nvPr/>
        </p:nvSpPr>
        <p:spPr>
          <a:xfrm>
            <a:off x="-5938" y="-171411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DEC35-8249-716A-827C-BA754FC365C1}"/>
              </a:ext>
            </a:extLst>
          </p:cNvPr>
          <p:cNvSpPr txBox="1"/>
          <p:nvPr/>
        </p:nvSpPr>
        <p:spPr>
          <a:xfrm>
            <a:off x="10788" y="699749"/>
            <a:ext cx="9133211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  <a:hlinkClick r:id="rId2"/>
              </a:rPr>
              <a:t>https://portal.azure.com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61FF5-57BF-45B1-7088-F0C7DE95BF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286"/>
          <a:stretch/>
        </p:blipFill>
        <p:spPr>
          <a:xfrm>
            <a:off x="1186493" y="1676400"/>
            <a:ext cx="6781800" cy="427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755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9B552-8347-264B-955A-D7B0479F3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8A69563-AFA0-FF9A-B83E-DA1E8853DEE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BEBF36-0670-F8BD-3B66-3155D5694957}"/>
              </a:ext>
            </a:extLst>
          </p:cNvPr>
          <p:cNvSpPr txBox="1"/>
          <p:nvPr/>
        </p:nvSpPr>
        <p:spPr>
          <a:xfrm>
            <a:off x="-5938" y="-171411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658404-9464-AF90-6204-A81034DB6153}"/>
              </a:ext>
            </a:extLst>
          </p:cNvPr>
          <p:cNvSpPr txBox="1"/>
          <p:nvPr/>
        </p:nvSpPr>
        <p:spPr>
          <a:xfrm>
            <a:off x="10788" y="699749"/>
            <a:ext cx="913321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LatoWeb"/>
              </a:rPr>
              <a:t>Use the username &amp; password provided in the instructions. Click on </a:t>
            </a:r>
            <a:r>
              <a:rPr lang="en-US" sz="2800" b="0" i="0" dirty="0">
                <a:solidFill>
                  <a:srgbClr val="252320"/>
                </a:solidFill>
                <a:effectLst/>
                <a:highlight>
                  <a:srgbClr val="00FF00"/>
                </a:highlight>
                <a:latin typeface="LatoWeb"/>
              </a:rPr>
              <a:t>T</a:t>
            </a:r>
          </a:p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u="none" strike="noStrike" cap="none" normalizeH="0" baseline="0" dirty="0">
                <a:ln>
                  <a:noFill/>
                </a:ln>
                <a:solidFill>
                  <a:srgbClr val="252320"/>
                </a:solidFill>
                <a:latin typeface="LatoWeb"/>
              </a:rPr>
              <a:t>Click on </a:t>
            </a:r>
            <a:r>
              <a:rPr kumimoji="0" lang="en-US" altLang="en-US" sz="2800" u="none" strike="noStrike" cap="none" normalizeH="0" baseline="0" dirty="0">
                <a:ln>
                  <a:noFill/>
                </a:ln>
                <a:solidFill>
                  <a:srgbClr val="252320"/>
                </a:solidFill>
                <a:highlight>
                  <a:srgbClr val="00FF00"/>
                </a:highlight>
                <a:latin typeface="LatoWeb"/>
              </a:rPr>
              <a:t>Sign in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49FF2B-034B-E024-2A71-29E9AF76C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61" y="2690778"/>
            <a:ext cx="7914012" cy="41672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F71C64-9F54-24B5-0DE4-3A541B90E7E9}"/>
              </a:ext>
            </a:extLst>
          </p:cNvPr>
          <p:cNvSpPr/>
          <p:nvPr/>
        </p:nvSpPr>
        <p:spPr>
          <a:xfrm>
            <a:off x="7315200" y="4572000"/>
            <a:ext cx="1143000" cy="152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153EC9-F6F1-9963-A666-55C723963F54}"/>
              </a:ext>
            </a:extLst>
          </p:cNvPr>
          <p:cNvSpPr/>
          <p:nvPr/>
        </p:nvSpPr>
        <p:spPr>
          <a:xfrm>
            <a:off x="7291039" y="4953000"/>
            <a:ext cx="1143000" cy="152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5638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23711-C2C2-4FF8-82B0-6E9339133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70D330C-C9B8-3F6F-D996-33C86A1A897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52EE2E-C721-5705-A45F-F3C4D6EC8D33}"/>
              </a:ext>
            </a:extLst>
          </p:cNvPr>
          <p:cNvSpPr txBox="1"/>
          <p:nvPr/>
        </p:nvSpPr>
        <p:spPr>
          <a:xfrm>
            <a:off x="-5938" y="-171411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A8110C-1588-3084-9A80-EE3CA2B320E9}"/>
              </a:ext>
            </a:extLst>
          </p:cNvPr>
          <p:cNvSpPr txBox="1"/>
          <p:nvPr/>
        </p:nvSpPr>
        <p:spPr>
          <a:xfrm>
            <a:off x="10788" y="699749"/>
            <a:ext cx="9133211" cy="668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LatoWeb"/>
              </a:rPr>
              <a:t>Get Started &amp; Select AI or Click Skip (Optional) 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19B4D-F624-61B0-B38F-C06C00D9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99" y="1430417"/>
            <a:ext cx="6010788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7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F248B4-8AC4-D107-B3D7-415D983E1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2F3F4E1-ECC0-733E-07FC-71B45004132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2397DE-B486-B5F9-BC31-C7C50916F019}"/>
              </a:ext>
            </a:extLst>
          </p:cNvPr>
          <p:cNvSpPr txBox="1"/>
          <p:nvPr/>
        </p:nvSpPr>
        <p:spPr>
          <a:xfrm>
            <a:off x="-5938" y="-171411"/>
            <a:ext cx="914993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You will see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5AF2CA-409B-66BD-9E2B-CF399002713B}"/>
              </a:ext>
            </a:extLst>
          </p:cNvPr>
          <p:cNvSpPr txBox="1"/>
          <p:nvPr/>
        </p:nvSpPr>
        <p:spPr>
          <a:xfrm>
            <a:off x="10788" y="699749"/>
            <a:ext cx="9133211" cy="668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52320"/>
                </a:solidFill>
                <a:effectLst/>
                <a:latin typeface="LatoWeb"/>
              </a:rPr>
              <a:t>Create a Resource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A469DC-E0F6-7B76-692A-CC8B2417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146"/>
          <a:stretch/>
        </p:blipFill>
        <p:spPr>
          <a:xfrm>
            <a:off x="25656" y="1368715"/>
            <a:ext cx="9144000" cy="482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6661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ACAE5-031B-A7F7-7C43-8A8B78354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AC7A550-2C30-37A1-4FC6-4E2D269BB73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FD3662-1A5A-CEE0-ED28-41C49644AF69}"/>
              </a:ext>
            </a:extLst>
          </p:cNvPr>
          <p:cNvSpPr txBox="1"/>
          <p:nvPr/>
        </p:nvSpPr>
        <p:spPr>
          <a:xfrm>
            <a:off x="10788" y="699749"/>
            <a:ext cx="9133211" cy="1961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Then in the search bar, we should type </a:t>
            </a:r>
            <a:r>
              <a:rPr lang="en-US" sz="2800" b="1" dirty="0">
                <a:latin typeface="+mj-lt"/>
              </a:rPr>
              <a:t>"Azure SQL"</a:t>
            </a:r>
            <a:r>
              <a:rPr lang="en-US" sz="2800" dirty="0">
                <a:latin typeface="+mj-lt"/>
              </a:rPr>
              <a:t> – Click on it; this will take us to a page where we can see different Azure SQL options.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30F586-D223-B681-3514-8E5899300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001" y="2740195"/>
            <a:ext cx="5653997" cy="40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733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BB1B6-3A46-B974-696D-13B0D1C47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FF52DED-5F67-E754-0B7A-A085F71BB6A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5587B-AD0D-994E-F396-C13E4D128CD6}"/>
              </a:ext>
            </a:extLst>
          </p:cNvPr>
          <p:cNvSpPr txBox="1"/>
          <p:nvPr/>
        </p:nvSpPr>
        <p:spPr>
          <a:xfrm>
            <a:off x="10788" y="699749"/>
            <a:ext cx="9133211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Select Create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AFFDE-2C58-37FD-087C-A7D376A22B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r="-1667" b="7037"/>
          <a:stretch/>
        </p:blipFill>
        <p:spPr>
          <a:xfrm>
            <a:off x="76200" y="1571466"/>
            <a:ext cx="92964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83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6CD85-9E97-1082-80CF-458794023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65D3E2-28EC-7549-9617-6CFD79BFF5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19" b="20370"/>
          <a:stretch/>
        </p:blipFill>
        <p:spPr>
          <a:xfrm>
            <a:off x="-5938" y="1432519"/>
            <a:ext cx="9144000" cy="3657600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624E21B2-9518-CE65-3946-1B755CF839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25B99F8-66C6-C805-40A9-36BA2649999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5DF52C8-76AA-EB78-BF5B-AE37A389FABC}"/>
              </a:ext>
            </a:extLst>
          </p:cNvPr>
          <p:cNvSpPr txBox="1"/>
          <p:nvPr/>
        </p:nvSpPr>
        <p:spPr>
          <a:xfrm>
            <a:off x="60031" y="477743"/>
            <a:ext cx="8791575" cy="642997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Navigate Canvas &gt;&gt; Modules &gt;&gt; Week 6: Lab 3</a:t>
            </a:r>
            <a:endParaRPr lang="en-US" sz="2800" dirty="0">
              <a:latin typeface="+mj-lt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2A698D4-5BF1-249B-1FD8-ADCB2BF8BA46}"/>
              </a:ext>
            </a:extLst>
          </p:cNvPr>
          <p:cNvSpPr/>
          <p:nvPr/>
        </p:nvSpPr>
        <p:spPr>
          <a:xfrm>
            <a:off x="1524000" y="4495800"/>
            <a:ext cx="5181600" cy="533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12873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2770A-85A4-27C0-4EA2-E252BA057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48C4F76-D2DF-BB6C-C3C3-157369FEADC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D8F99-1DF2-D808-D76E-31C650846788}"/>
              </a:ext>
            </a:extLst>
          </p:cNvPr>
          <p:cNvSpPr txBox="1"/>
          <p:nvPr/>
        </p:nvSpPr>
        <p:spPr>
          <a:xfrm>
            <a:off x="10789" y="0"/>
            <a:ext cx="9133211" cy="1315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In the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SQL databases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 tile, ensure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Single database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 is selected and select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Create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.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982D8C-C18A-2E21-AD14-4E59B280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467840"/>
            <a:ext cx="7162800" cy="508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651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59B05-EF1C-9F81-1450-D577D7C1C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3C90844-86E4-FDA9-09FA-D3DC6B174C8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73BC9A-4CC2-712A-BBFC-384613BFD1FA}"/>
              </a:ext>
            </a:extLst>
          </p:cNvPr>
          <p:cNvSpPr txBox="1"/>
          <p:nvPr/>
        </p:nvSpPr>
        <p:spPr>
          <a:xfrm>
            <a:off x="10789" y="0"/>
            <a:ext cx="9133211" cy="1056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S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ubscription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: Select your Azure subscription.</a:t>
            </a:r>
          </a:p>
          <a:p>
            <a:pPr marL="457200" indent="-457200" algn="l"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Resource group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: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RG1</a:t>
            </a:r>
            <a:endParaRPr lang="en-US" sz="28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9A5E98-097F-3879-33CD-95C7426AA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11" y="1261383"/>
            <a:ext cx="7011378" cy="49727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456F24-94AB-1559-27F1-402CEA663BBD}"/>
              </a:ext>
            </a:extLst>
          </p:cNvPr>
          <p:cNvSpPr/>
          <p:nvPr/>
        </p:nvSpPr>
        <p:spPr>
          <a:xfrm>
            <a:off x="4674220" y="3200400"/>
            <a:ext cx="2209800" cy="228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09178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BB1FB-C954-9307-9CDD-18C906F46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54C3C24-1FA0-0FB4-A89A-F6E45149A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1657350"/>
            <a:ext cx="4991100" cy="35433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665E1B90-91EC-35E5-0FE0-BCF253B2D95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FC28AE-4700-138A-86EC-BE6C27AF2D9F}"/>
              </a:ext>
            </a:extLst>
          </p:cNvPr>
          <p:cNvSpPr txBox="1"/>
          <p:nvPr/>
        </p:nvSpPr>
        <p:spPr>
          <a:xfrm>
            <a:off x="10789" y="0"/>
            <a:ext cx="9133211" cy="1487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Database name as unstructured on the right side of menu</a:t>
            </a:r>
          </a:p>
          <a:p>
            <a:pPr marL="457200" indent="-457200" algn="l"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Server: Create New</a:t>
            </a:r>
            <a:endParaRPr lang="en-US" sz="28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687C7C-7B13-1A9C-07C4-FDEBB1C6276E}"/>
              </a:ext>
            </a:extLst>
          </p:cNvPr>
          <p:cNvSpPr/>
          <p:nvPr/>
        </p:nvSpPr>
        <p:spPr>
          <a:xfrm>
            <a:off x="4572000" y="3886200"/>
            <a:ext cx="1752600" cy="228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0808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EF12F-1194-C174-1BA4-AA301E935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0279012-D921-76EB-CB68-0E139A5F968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3B5948-BF23-F772-5B59-6FE30F6472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57615" y="2022552"/>
            <a:ext cx="9144000" cy="4857750"/>
          </a:xfrm>
          <a:prstGeom prst="rect">
            <a:avLst/>
          </a:prstGeom>
        </p:spPr>
      </p:pic>
      <p:sp>
        <p:nvSpPr>
          <p:cNvPr id="21" name="Rectangle 1">
            <a:extLst>
              <a:ext uri="{FF2B5EF4-FFF2-40B4-BE49-F238E27FC236}">
                <a16:creationId xmlns:a16="http://schemas.microsoft.com/office/drawing/2014/main" id="{1862DA46-6D18-BB6B-4973-BDADB125D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03" y="0"/>
            <a:ext cx="7239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lab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specifically instructs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students to use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predefined server 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like: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sqlserver50036209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91042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33368-8BA3-2B48-079B-B36DC2B7E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2C7CEEA-E0D8-BF71-943A-06F30B852BF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EFC9E0-27D4-74ED-7605-32F8B06D62DF}"/>
              </a:ext>
            </a:extLst>
          </p:cNvPr>
          <p:cNvSpPr txBox="1"/>
          <p:nvPr/>
        </p:nvSpPr>
        <p:spPr>
          <a:xfrm>
            <a:off x="10789" y="0"/>
            <a:ext cx="91332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SQL Authentication</a:t>
            </a:r>
            <a:endParaRPr lang="en-US" sz="28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7E5219-8D26-3753-8704-C011B17C9B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037"/>
          <a:stretch/>
        </p:blipFill>
        <p:spPr>
          <a:xfrm>
            <a:off x="0" y="857250"/>
            <a:ext cx="91440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382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E8315-61BF-AC42-C184-53047F1A0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42ECC5D-B6D6-3672-4E3D-F4B278F3A9D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06D8E-9C2A-351D-222C-793CC8F740D8}"/>
              </a:ext>
            </a:extLst>
          </p:cNvPr>
          <p:cNvSpPr txBox="1"/>
          <p:nvPr/>
        </p:nvSpPr>
        <p:spPr>
          <a:xfrm>
            <a:off x="10789" y="0"/>
            <a:ext cx="913321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SQL Authentication: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specify your name as the server admin login and a suitably complex password (remember the password - you'll need it later!)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DBE49-57A7-CF82-6489-6898EADC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333" b="7037"/>
          <a:stretch/>
        </p:blipFill>
        <p:spPr>
          <a:xfrm>
            <a:off x="1752600" y="1970088"/>
            <a:ext cx="56388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0233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E3603-63A5-EDAA-9FC8-D0608B67F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3DA3F6B-216F-CDF2-7226-1890136CDE8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418B9E-544A-C601-C980-FCCD2D3BD96E}"/>
              </a:ext>
            </a:extLst>
          </p:cNvPr>
          <p:cNvSpPr txBox="1"/>
          <p:nvPr/>
        </p:nvSpPr>
        <p:spPr>
          <a:xfrm>
            <a:off x="10789" y="0"/>
            <a:ext cx="9133211" cy="19645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SQL Authentication: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specify your </a:t>
            </a:r>
            <a:r>
              <a:rPr lang="en-US" sz="2800" b="0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+mj-lt"/>
              </a:rPr>
              <a:t>surname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 as the </a:t>
            </a:r>
            <a:r>
              <a:rPr lang="en-US" sz="2800" b="0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+mj-lt"/>
              </a:rPr>
              <a:t>server admin login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and a suitably complex password (remember the password - you'll need it later!)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063B2-4970-9DC2-26BB-30BAEB507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003384"/>
            <a:ext cx="6400800" cy="454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199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34CB2-65CE-D741-B9F4-279388676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3A2ACA0-363F-3B5E-16F0-63E85A6C398A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F51348-AD3C-05C0-1C4A-93631F295344}"/>
              </a:ext>
            </a:extLst>
          </p:cNvPr>
          <p:cNvSpPr txBox="1"/>
          <p:nvPr/>
        </p:nvSpPr>
        <p:spPr>
          <a:xfrm>
            <a:off x="10789" y="0"/>
            <a:ext cx="9133211" cy="131542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server admin login</a:t>
            </a:r>
            <a:r>
              <a:rPr lang="en-US" sz="2800" dirty="0">
                <a:latin typeface="+mj-lt"/>
              </a:rPr>
              <a:t> can be your </a:t>
            </a:r>
            <a:r>
              <a:rPr lang="en-US" sz="2800" b="1" dirty="0">
                <a:latin typeface="+mj-lt"/>
              </a:rPr>
              <a:t>surname</a:t>
            </a:r>
            <a:r>
              <a:rPr lang="en-US" sz="2800" dirty="0">
                <a:latin typeface="+mj-lt"/>
              </a:rPr>
              <a:t> — that's totally fine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2BEF6D-9BF3-2523-3459-70108B4BF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003384"/>
            <a:ext cx="6400800" cy="454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102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A5164-A9C8-A002-EAA0-58F480796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3F7CB62-5563-5D92-0BDC-E3A5C7C022F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5E60D0-84E8-C314-4CD9-C434AB12DE2B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Click OK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F61156-C800-71D3-5610-D75285AE7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940576"/>
            <a:ext cx="7010400" cy="497684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0A3158-0F1E-4999-95FD-69D322020895}"/>
              </a:ext>
            </a:extLst>
          </p:cNvPr>
          <p:cNvSpPr/>
          <p:nvPr/>
        </p:nvSpPr>
        <p:spPr>
          <a:xfrm>
            <a:off x="1447800" y="4473498"/>
            <a:ext cx="1143000" cy="533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4891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2133F-833A-D4CB-41AB-24228158F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6B4FB01-E9FB-D3F3-8073-48A90A194B0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FB55B-0C52-47D9-10E6-7A202FF82046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Fill the fields as below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1A4C2B-65A3-54F2-A593-0E68D2005F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100012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121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FE470-3EE4-2E7F-EC4A-02C52C5A8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A244D7F7-BDE9-2CE2-0182-3B52DBCEB3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414A13B-D049-F8AE-EAD7-37C58984D24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2D28095-EFD9-9489-29F2-4CA5E576F4AA}"/>
              </a:ext>
            </a:extLst>
          </p:cNvPr>
          <p:cNvSpPr txBox="1"/>
          <p:nvPr/>
        </p:nvSpPr>
        <p:spPr>
          <a:xfrm>
            <a:off x="60031" y="477743"/>
            <a:ext cx="8791575" cy="642997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Navigate Canvas &gt;&gt; Modules &gt;&gt; Week 6: Lab 3</a:t>
            </a:r>
            <a:endParaRPr lang="en-US" sz="2800" dirty="0"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A7F9342-9154-54F7-70A5-E9E14EB0923E}"/>
              </a:ext>
            </a:extLst>
          </p:cNvPr>
          <p:cNvSpPr/>
          <p:nvPr/>
        </p:nvSpPr>
        <p:spPr>
          <a:xfrm>
            <a:off x="1905000" y="2683825"/>
            <a:ext cx="5181600" cy="1066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6DFD66-F5B2-16F8-20B4-1CBD595F21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000" b="7037"/>
          <a:stretch/>
        </p:blipFill>
        <p:spPr>
          <a:xfrm>
            <a:off x="0" y="2214948"/>
            <a:ext cx="9144000" cy="426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C261EC-6FB3-9256-5CE2-590B88E01453}"/>
              </a:ext>
            </a:extLst>
          </p:cNvPr>
          <p:cNvSpPr txBox="1"/>
          <p:nvPr/>
        </p:nvSpPr>
        <p:spPr>
          <a:xfrm>
            <a:off x="0" y="1376151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>
                <a:latin typeface="+mj-lt"/>
                <a:hlinkClick r:id="rId3"/>
              </a:rPr>
              <a:t>https://msle.learnondemand.net/User/Login?ReturnUrl=%2F</a:t>
            </a:r>
            <a:r>
              <a:rPr lang="en-AU" sz="28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91404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0F410-5858-4619-C160-97BF4C5A8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D39D060-61A1-BCEE-6F01-83FB758B8AE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B4D35-F282-61DE-64EE-07C0AD415065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Leave unchanged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F3807E-39FB-BBAA-4837-79440ED26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069845"/>
            <a:ext cx="7162800" cy="508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822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26034-2005-98E3-318D-DE6C84897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28A1D5E-AF60-8457-71FE-649B9CFE9F8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0A648-BA41-0E48-9865-7CD2C10CFFD5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Click on Next Networking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C7234A-FACA-EECE-8750-1239B26069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114300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7631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40593-1857-2782-F4FE-115842ECB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2C2E9B9-E8DB-F605-E210-AAFC74E0923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2E1E97-BB7C-7A30-4080-F19E2E99D47B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Connectivity &gt;&gt; Public Endpoint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A73B1B-7A86-819A-ACAB-330E5A7D1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265" y="1173966"/>
            <a:ext cx="686947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579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9554D3-1504-AF76-6674-FB2AED6AF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59B1726-C6C8-6396-6A58-6F095E6C591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48A7DB-DBA1-CA9C-C879-67DB946281C6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Click Yes for both Firewall rules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37CE66-D8FC-78D2-F30B-4008F4EE79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114300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4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F9195-A3C7-C9F2-AFE6-4397B4DDB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F9F8A7F-07C3-3B6E-7F69-2F2228E7A62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B10B9-084B-2CA5-8162-4F21F0DF9E64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Click Next: Security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B223D5-71AE-9949-FAC7-0B755E7BD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1" y="926125"/>
            <a:ext cx="8077200" cy="573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24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784F-8FBE-BAC4-05BC-D0F6FC490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92CC6B7-D800-47F9-905B-03B53D7E235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BB2B7-BBCB-42AF-F916-6E46E8BAA943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Microsoft Defender: Not Now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BC1C3-21B7-1094-3DEF-19B03118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94" y="1143000"/>
            <a:ext cx="7298812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241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AB6E2-F04E-F934-0F4E-7937542B4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023AEA7-36A8-746C-32BD-098A5F665B1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319A16-C170-C687-3CCF-09010DD488CF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Next</a:t>
            </a:r>
            <a:r>
              <a:rPr lang="en-US" sz="2800" b="1" dirty="0">
                <a:solidFill>
                  <a:schemeClr val="tx1"/>
                </a:solidFill>
                <a:latin typeface="+mj-lt"/>
              </a:rPr>
              <a:t>: Additional Settings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BB40B9-A0E5-2F7E-E04F-6FD489BBB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94" y="1021566"/>
            <a:ext cx="7298812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9515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D66F2-89E2-35B7-CA3D-BB9943D75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BBCDCD5-B58E-75D7-6708-019E1B12E6E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AC6CDC-9F9A-8B17-04D7-169B334F9F7D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Use Existing Data: Sample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939F5-E82D-617B-81AE-A66B55B86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31916"/>
            <a:ext cx="7467600" cy="530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7979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30114-49C0-05E4-F0D5-140E932C9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67FD856-2E43-4285-077C-E60319C5E11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D8F08-4C82-620F-304A-E880165F9197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Review + Create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E9CF5C-5785-0482-CD47-5D642D47B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940576"/>
            <a:ext cx="7010400" cy="497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4173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3CD95-8899-D225-BDE0-909AA41A1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B454D12-EF07-D39A-F966-921AA87AF50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F01BD-5EA0-D07C-B81A-ECC53566A4D0}"/>
              </a:ext>
            </a:extLst>
          </p:cNvPr>
          <p:cNvSpPr txBox="1"/>
          <p:nvPr/>
        </p:nvSpPr>
        <p:spPr>
          <a:xfrm>
            <a:off x="10789" y="0"/>
            <a:ext cx="6390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375"/>
              </a:spcBef>
              <a:spcAft>
                <a:spcPts val="375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Create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124567-BA2E-C584-3678-D930C0F85B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85725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181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0A4B3-D1EE-127E-D460-894AC64FB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EBD3229-E958-793D-3CB8-318F5A4B0E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467E009-8233-8B7E-9E4F-6DA8A2B4D50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7AD355-700A-B997-2F4C-4C476C1177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19" b="5556"/>
          <a:stretch/>
        </p:blipFill>
        <p:spPr>
          <a:xfrm>
            <a:off x="0" y="1219200"/>
            <a:ext cx="91440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78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B4B6C-BBBE-88BE-2391-4AF7273CF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25CAD16-3510-346D-8678-DC19F57BF17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23ED5-4179-6D5C-C24D-656067333367}"/>
              </a:ext>
            </a:extLst>
          </p:cNvPr>
          <p:cNvSpPr txBox="1"/>
          <p:nvPr/>
        </p:nvSpPr>
        <p:spPr>
          <a:xfrm>
            <a:off x="10789" y="0"/>
            <a:ext cx="7152011" cy="19645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Wait for deployment to complete. Then go to the resource that was deployed, which should look like this: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803827-5301-3130-81C2-469E54EA0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22" y="2754863"/>
            <a:ext cx="7280955" cy="37980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A5E7B46-21E1-96F8-D908-FA820A70F824}"/>
              </a:ext>
            </a:extLst>
          </p:cNvPr>
          <p:cNvSpPr/>
          <p:nvPr/>
        </p:nvSpPr>
        <p:spPr>
          <a:xfrm>
            <a:off x="1219200" y="5638800"/>
            <a:ext cx="3697604" cy="304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3766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1ED99-4927-4978-41AA-5C106753E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200E99E-1507-3C37-0816-8690E23CD42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3405E0-995A-0819-B751-72F331B08DAD}"/>
              </a:ext>
            </a:extLst>
          </p:cNvPr>
          <p:cNvSpPr txBox="1"/>
          <p:nvPr/>
        </p:nvSpPr>
        <p:spPr>
          <a:xfrm>
            <a:off x="10789" y="0"/>
            <a:ext cx="7152011" cy="26079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In the pane on the left side of the page, select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+mj-lt"/>
              </a:rPr>
              <a:t>Query editor (preview)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, and then sign in using the administrator login and password you specified for your server.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923557-129D-84FE-3E52-58C09694A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890" y="3429000"/>
            <a:ext cx="4991100" cy="3543300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0CAB0E24-42E6-F2F2-D697-0E55FAF56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89" y="3478025"/>
            <a:ext cx="4213129" cy="2814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Azure portal homepage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or by clicking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portal icon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"Home"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go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“SQL databases”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left-hand menu.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your database (e.g.,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AdventureWorks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1701369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CC7CD-B0A1-D949-3D94-EBDB5CAFC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5B59F48-ED13-A5B8-2761-389B3A2FA10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A4613-60E3-5919-6469-30565259C80D}"/>
              </a:ext>
            </a:extLst>
          </p:cNvPr>
          <p:cNvSpPr txBox="1"/>
          <p:nvPr/>
        </p:nvSpPr>
        <p:spPr>
          <a:xfrm>
            <a:off x="10789" y="0"/>
            <a:ext cx="7152011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Click on 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+mj-lt"/>
              </a:rPr>
              <a:t>AdventureWorks</a:t>
            </a:r>
            <a:endParaRPr lang="en-US" sz="28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E98AE27A-040B-5CBF-10C6-69C97356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581" y="671851"/>
            <a:ext cx="42131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Search for Query Editor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A5461-4314-8F56-FD4E-619A5D485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13123"/>
            <a:ext cx="6400800" cy="454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8462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3A0FF-1E73-0B43-507C-19A5F3237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803AC74-47E1-E96D-EF9E-C542A0CD9EC8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247571D-F8C4-C575-C1CD-10540FE73C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1054"/>
            <a:ext cx="56388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Sign in using administrative login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DD465-38E5-E858-AC43-A15CA1A61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44969"/>
            <a:ext cx="6858000" cy="486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193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7FCF2-43A9-F92C-25A7-E83690AD6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2AA0A30-1AAC-1263-ADCF-07725F28ADFD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5958DFC-3B0F-9126-B118-411DCBB7AD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955" y="-1756"/>
            <a:ext cx="56388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Write this SQL Query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EC26A5-9FB4-8F58-840C-886895CE4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645" y="1340190"/>
            <a:ext cx="7772400" cy="551781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AB2A1E6-C7D4-A4BB-B033-C2F9BBE3E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39" y="743532"/>
            <a:ext cx="6099747" cy="523220"/>
          </a:xfrm>
          <a:prstGeom prst="rect">
            <a:avLst/>
          </a:prstGeom>
          <a:solidFill>
            <a:srgbClr val="FFFFF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778899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SalesLT.Product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9753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F04FB-3816-77EE-E5C1-3CBC044C4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29FD518-5E61-803E-E2AC-C3BDB8E12D52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63E418B9-A98D-0B63-84B7-40BB9BB4B3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1054"/>
            <a:ext cx="56388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D91332-71E9-33C7-E11C-09669661F0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85725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572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1BF9E-2ACC-68A9-C3A2-097765BDA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4C06CEA-AE9A-CB90-75F0-0D75D5A489C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0CA9BB-0D64-98E0-8F39-FA9D256A4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510" y="1295400"/>
            <a:ext cx="728898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9137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2ADE9-A85E-52DD-487C-A6B37B2C2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5E11924-9C5D-AFA9-AFB6-60BB7C565CF1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26261942-3E77-9667-8B63-55A0EBE03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1054"/>
            <a:ext cx="56388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Run thi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s query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D5E801-0AE3-3C1C-A9B7-18CF1EACF2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2000"/>
            <a:ext cx="8125942" cy="1318181"/>
          </a:xfrm>
          <a:prstGeom prst="rect">
            <a:avLst/>
          </a:prstGeom>
          <a:solidFill>
            <a:srgbClr val="FFFFF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ProductID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ListPrice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ProductCategoryID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SalesLT.Product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59E9A-514E-402D-5FAD-40E4A0A7F20A}"/>
              </a:ext>
            </a:extLst>
          </p:cNvPr>
          <p:cNvSpPr txBox="1"/>
          <p:nvPr/>
        </p:nvSpPr>
        <p:spPr>
          <a:xfrm>
            <a:off x="-29496" y="2352019"/>
            <a:ext cx="9173495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which includes only the 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+mj-lt"/>
              </a:rPr>
              <a:t>ProductID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+mj-lt"/>
              </a:rPr>
              <a:t>Name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+mj-lt"/>
              </a:rPr>
              <a:t>ListPrice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+mj-lt"/>
              </a:rPr>
              <a:t>ProductCategoryID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 columns</a:t>
            </a:r>
            <a:endParaRPr lang="en-AU" sz="2800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02EC38-5168-0843-69FE-0EFED8CFE4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4445"/>
          <a:stretch/>
        </p:blipFill>
        <p:spPr>
          <a:xfrm>
            <a:off x="0" y="3733769"/>
            <a:ext cx="6553200" cy="31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8564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DC11E-5AE4-6043-F339-02A787F83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6D836EC-C0D0-7DF8-ADA8-33A3616CF44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A929EB1-043E-8E97-7A8C-C02AA5C05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1054"/>
            <a:ext cx="56388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71C0B3-3C7A-A553-F1E5-F57F8B82E2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85725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3013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FA4BD-DB86-8C46-E2C8-67856275A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73ABD47-ACC2-CF93-DF40-7E0EC04B497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47595188-13D7-35C0-89BD-619EB8AC8C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7039" y="39470"/>
            <a:ext cx="749463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Now try the following query, which uses a JOIN to get the category name from the 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+mj-lt"/>
              </a:rPr>
              <a:t>SalesLT.ProductCategory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 table: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latin typeface="+mj-lt"/>
              </a:rPr>
              <a:t>Clic</a:t>
            </a:r>
            <a:r>
              <a:rPr lang="en-US" altLang="en-US" sz="2800" dirty="0">
                <a:solidFill>
                  <a:srgbClr val="000000"/>
                </a:solidFill>
                <a:latin typeface="+mj-lt"/>
              </a:rPr>
              <a:t>k on </a:t>
            </a:r>
            <a:r>
              <a:rPr lang="en-US" altLang="en-US" sz="2800" dirty="0">
                <a:solidFill>
                  <a:srgbClr val="000000"/>
                </a:solidFill>
                <a:highlight>
                  <a:srgbClr val="00FF00"/>
                </a:highlight>
                <a:latin typeface="+mj-lt"/>
              </a:rPr>
              <a:t>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ACD13AA-C742-4A5A-4364-1AD984B24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2650313"/>
            <a:ext cx="8991600" cy="3257174"/>
          </a:xfrm>
          <a:prstGeom prst="rect">
            <a:avLst/>
          </a:prstGeom>
          <a:solidFill>
            <a:srgbClr val="FFFFF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p.ProductID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,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p.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ProductName,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      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c.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Category,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p.ListPrice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SalesLT.Product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p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778899"/>
                </a:solidFill>
                <a:effectLst/>
                <a:latin typeface="+mj-lt"/>
              </a:rPr>
              <a:t>JOIN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[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SalesLT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].[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ProductCategory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]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c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  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lt"/>
              </a:rPr>
              <a:t>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p.ProductCategoryID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778899"/>
                </a:solidFill>
                <a:effectLst/>
                <a:latin typeface="+mj-lt"/>
              </a:rPr>
              <a:t>=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c.ProductCategoryID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056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67BEB-47E3-770F-C397-F72706CE6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6CDC2E9-0277-A3D2-FA9E-C1A77C02CE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B11AB63-92E4-0F6B-43E5-B300EA0913DE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DBF87-DEC5-D1BD-BC5F-270FFEAFB5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037"/>
          <a:stretch/>
        </p:blipFill>
        <p:spPr>
          <a:xfrm>
            <a:off x="-15799" y="2093177"/>
            <a:ext cx="9144000" cy="4781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68ACB2-02AE-DC5B-EB66-9B88D4086A32}"/>
              </a:ext>
            </a:extLst>
          </p:cNvPr>
          <p:cNvSpPr txBox="1"/>
          <p:nvPr/>
        </p:nvSpPr>
        <p:spPr>
          <a:xfrm>
            <a:off x="-31596" y="609600"/>
            <a:ext cx="917559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en-US" sz="2800" b="1" i="0" dirty="0">
                <a:solidFill>
                  <a:srgbClr val="252320"/>
                </a:solidFill>
                <a:effectLst/>
                <a:latin typeface="+mj-lt"/>
              </a:rPr>
              <a:t>Click on "Register with Training Key"</a:t>
            </a: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, in the popup window, and enter the following training key: </a:t>
            </a:r>
            <a:r>
              <a:rPr lang="en-US" sz="2800" b="1" i="0" dirty="0">
                <a:solidFill>
                  <a:srgbClr val="ED0C00"/>
                </a:solidFill>
                <a:effectLst/>
                <a:latin typeface="+mj-lt"/>
              </a:rPr>
              <a:t>Training Key: 2F5F0B5091B345FF</a:t>
            </a:r>
            <a:endParaRPr lang="en-US" sz="2800" b="0" i="0" dirty="0">
              <a:solidFill>
                <a:srgbClr val="252320"/>
              </a:solidFill>
              <a:effectLst/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89F755B-F1CB-B6A0-3E2A-F3A3BEB4C849}"/>
              </a:ext>
            </a:extLst>
          </p:cNvPr>
          <p:cNvSpPr/>
          <p:nvPr/>
        </p:nvSpPr>
        <p:spPr>
          <a:xfrm>
            <a:off x="2057400" y="4931510"/>
            <a:ext cx="2819400" cy="7072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5810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08DD8-1769-989C-E422-DADCB29EC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A44838C-987D-431B-58CA-29C20C842519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99DA2725-0233-CEA6-6B2E-18F959FC3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2290"/>
            <a:ext cx="749463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Run to see the results</a:t>
            </a:r>
            <a:endParaRPr lang="en-US" altLang="en-US" sz="2800" dirty="0">
              <a:solidFill>
                <a:srgbClr val="000000"/>
              </a:solidFill>
              <a:highlight>
                <a:srgbClr val="00FF00"/>
              </a:highlight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E8C21D-5B88-8166-CDD3-AD32038D4B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080"/>
          <a:stretch/>
        </p:blipFill>
        <p:spPr>
          <a:xfrm>
            <a:off x="0" y="1042987"/>
            <a:ext cx="9144000" cy="4291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826D8AD-9DE3-8CD8-24DF-E70C2DA0F9DC}"/>
              </a:ext>
            </a:extLst>
          </p:cNvPr>
          <p:cNvSpPr/>
          <p:nvPr/>
        </p:nvSpPr>
        <p:spPr>
          <a:xfrm>
            <a:off x="2743200" y="4114800"/>
            <a:ext cx="2895600" cy="1219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41931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88E60-D929-A1F2-B979-4C00CC63A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0CDFB56-BA4D-9A5B-73AC-61CA9B58AA5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B4F50BD-0D1C-B0B7-A09F-CA2838CF3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494639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Zoom to read the results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rgbClr val="000000"/>
                </a:solidFill>
                <a:latin typeface="+mj-lt"/>
              </a:rPr>
              <a:t>Toggle full-screen view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8D42AF-43E3-9AE7-ED5F-B345AE93CF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16" b="36324"/>
          <a:stretch/>
        </p:blipFill>
        <p:spPr>
          <a:xfrm>
            <a:off x="0" y="1523449"/>
            <a:ext cx="9144000" cy="481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6756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126A4-17E3-6FF8-14C1-8EE195BCC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BCC6E1B-FCB9-172D-39C4-5966301C8E7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0ACFB7A7-D7B8-DA65-79CA-654D2DC30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494639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+mj-lt"/>
              </a:rPr>
              <a:t>Zoom to read the results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rgbClr val="000000"/>
                </a:solidFill>
                <a:latin typeface="+mj-lt"/>
              </a:rPr>
              <a:t>Toggle full-screen view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80E57-2D04-8F7E-CA77-2B045905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4916" y="1506656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1641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D35A9-F5D7-0A3B-E83F-52DC71A77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0D1046E-7388-F70B-DD32-D2C44222D60B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D0B48365-4AE8-97A9-A98E-FA73CFDFC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0"/>
            <a:ext cx="74946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Segoe UI" panose="020B0502040204020203" pitchFamily="34" charset="0"/>
              </a:rPr>
              <a:t>Close the query editor pane, discarding your edits.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FAF02A-A42D-DA59-3F2A-8689202035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6297"/>
          <a:stretch/>
        </p:blipFill>
        <p:spPr>
          <a:xfrm>
            <a:off x="152400" y="799674"/>
            <a:ext cx="8839200" cy="453221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0EEC532-9DED-11B8-BA2D-D0B51CAB7F2B}"/>
              </a:ext>
            </a:extLst>
          </p:cNvPr>
          <p:cNvSpPr/>
          <p:nvPr/>
        </p:nvSpPr>
        <p:spPr>
          <a:xfrm>
            <a:off x="8364793" y="1565443"/>
            <a:ext cx="685800" cy="60748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45128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F6DA0-DAAF-AF29-7C9A-E00426048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C21D816-B4F0-5FD5-5668-7CC8E27C7A0A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92625799-630D-02E0-D2F7-1AEF7C864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0"/>
            <a:ext cx="74946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Segoe UI" panose="020B0502040204020203" pitchFamily="34" charset="0"/>
              </a:rPr>
              <a:t>Close the query editor pane, discarding your edits.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54A4F7-027A-326E-02EB-3DE721D9E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00150"/>
            <a:ext cx="7277100" cy="44577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79531A4-98BC-5887-F3D3-AEFC4F3EE4B9}"/>
              </a:ext>
            </a:extLst>
          </p:cNvPr>
          <p:cNvSpPr/>
          <p:nvPr/>
        </p:nvSpPr>
        <p:spPr>
          <a:xfrm>
            <a:off x="5105400" y="2514600"/>
            <a:ext cx="838200" cy="45508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55288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CB913-DF29-2500-FE72-84265EB6B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EC52CD7-8BC3-BA19-C285-B78BFD9C30F4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2B13F5EB-55A3-3E9E-464E-9DCE3EEE6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0"/>
            <a:ext cx="74946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Segoe UI" panose="020B0502040204020203" pitchFamily="34" charset="0"/>
              </a:rPr>
              <a:t>Sign out and Close the browser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A68B8E-E5B4-D978-B2F9-E8FF6FBA7E37}"/>
              </a:ext>
            </a:extLst>
          </p:cNvPr>
          <p:cNvSpPr txBox="1"/>
          <p:nvPr/>
        </p:nvSpPr>
        <p:spPr>
          <a:xfrm>
            <a:off x="-29497" y="790391"/>
            <a:ext cx="9144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Once we have completed all the steps and verified that our queries executed successfully, the final steps are:</a:t>
            </a:r>
          </a:p>
          <a:p>
            <a:pPr marL="796925" lvl="1" indent="-514350">
              <a:lnSpc>
                <a:spcPct val="150000"/>
              </a:lnSpc>
              <a:buFont typeface="+mj-lt"/>
              <a:buAutoNum type="arabicPeriod"/>
              <a:tabLst>
                <a:tab pos="776288" algn="l"/>
              </a:tabLst>
            </a:pPr>
            <a:r>
              <a:rPr lang="en-US" sz="2800" b="1" dirty="0">
                <a:latin typeface="+mj-lt"/>
              </a:rPr>
              <a:t>Sign out</a:t>
            </a:r>
            <a:r>
              <a:rPr lang="en-US" sz="2800" dirty="0">
                <a:latin typeface="+mj-lt"/>
              </a:rPr>
              <a:t> from the Azure portal — as shown in the top-right corner in your screenshot.</a:t>
            </a:r>
          </a:p>
          <a:p>
            <a:pPr marL="796925" lvl="1" indent="-514350">
              <a:lnSpc>
                <a:spcPct val="150000"/>
              </a:lnSpc>
              <a:buFont typeface="+mj-lt"/>
              <a:buAutoNum type="arabicPeriod"/>
              <a:tabLst>
                <a:tab pos="776288" algn="l"/>
              </a:tabLst>
            </a:pPr>
            <a:r>
              <a:rPr lang="en-US" sz="2800" b="1" dirty="0">
                <a:latin typeface="+mj-lt"/>
              </a:rPr>
              <a:t>Close the browser/lab window</a:t>
            </a:r>
            <a:r>
              <a:rPr lang="en-US" sz="2800" dirty="0">
                <a:latin typeface="+mj-lt"/>
              </a:rPr>
              <a:t> to properly end your session.</a:t>
            </a:r>
          </a:p>
        </p:txBody>
      </p:sp>
    </p:spTree>
    <p:extLst>
      <p:ext uri="{BB962C8B-B14F-4D97-AF65-F5344CB8AC3E}">
        <p14:creationId xmlns:p14="http://schemas.microsoft.com/office/powerpoint/2010/main" val="26470527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9BEC6-60D9-EC94-EAFC-2AA689005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172AD1C-9B57-2678-8F53-25A487981ACC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3C6012C1-4726-70AF-B268-2DC357D63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0"/>
            <a:ext cx="74946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Segoe UI" panose="020B0502040204020203" pitchFamily="34" charset="0"/>
              </a:rPr>
              <a:t>Click on End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D5DCF5-508A-3F38-9D34-496CC0557B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0" y="857250"/>
            <a:ext cx="9144000" cy="485775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DFB7E2-0224-1430-8835-A2D916E21288}"/>
              </a:ext>
            </a:extLst>
          </p:cNvPr>
          <p:cNvSpPr/>
          <p:nvPr/>
        </p:nvSpPr>
        <p:spPr>
          <a:xfrm>
            <a:off x="7696200" y="1858296"/>
            <a:ext cx="129540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743908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E4545-D9D8-D888-B22D-429E5E4FC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D7F80B0-4CEA-FC61-F03B-6A3836BDE1B6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42005D3-ADB4-8DB4-FBFD-9758F88273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0"/>
            <a:ext cx="74946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Segoe UI" panose="020B0502040204020203" pitchFamily="34" charset="0"/>
              </a:rPr>
              <a:t>Sign out and Close the Browser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B8D90-7FF3-F588-823C-F25691894CF0}"/>
              </a:ext>
            </a:extLst>
          </p:cNvPr>
          <p:cNvSpPr txBox="1"/>
          <p:nvPr/>
        </p:nvSpPr>
        <p:spPr>
          <a:xfrm>
            <a:off x="-29497" y="790391"/>
            <a:ext cx="9144000" cy="1961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Don’t forget to </a:t>
            </a:r>
            <a:r>
              <a:rPr lang="en-US" sz="2800" b="1" dirty="0">
                <a:latin typeface="+mj-lt"/>
              </a:rPr>
              <a:t>submit your screenshots</a:t>
            </a:r>
            <a:r>
              <a:rPr lang="en-US" sz="2800" dirty="0">
                <a:latin typeface="+mj-lt"/>
              </a:rPr>
              <a:t> (e.g., from the SQL database creation and query results) in the required Word document as instructed.</a:t>
            </a:r>
          </a:p>
        </p:txBody>
      </p:sp>
    </p:spTree>
    <p:extLst>
      <p:ext uri="{BB962C8B-B14F-4D97-AF65-F5344CB8AC3E}">
        <p14:creationId xmlns:p14="http://schemas.microsoft.com/office/powerpoint/2010/main" val="132705323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2611A-F5A6-10C1-3B04-A032FCB15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B6519F1-9944-403D-A518-54E3C951AAAF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4EA77-2E16-EA6F-9107-7CD7FDFD435C}"/>
              </a:ext>
            </a:extLst>
          </p:cNvPr>
          <p:cNvSpPr txBox="1"/>
          <p:nvPr/>
        </p:nvSpPr>
        <p:spPr>
          <a:xfrm>
            <a:off x="-22761" y="-152400"/>
            <a:ext cx="7337961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to Do (Documentation)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8F1928-851F-6B3A-8B55-172AA31729F5}"/>
              </a:ext>
            </a:extLst>
          </p:cNvPr>
          <p:cNvSpPr txBox="1"/>
          <p:nvPr/>
        </p:nvSpPr>
        <p:spPr>
          <a:xfrm>
            <a:off x="0" y="685800"/>
            <a:ext cx="9144000" cy="58396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Look at the step numbers shown on the right-hand side menu during the lab.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When you reach the following steps: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Step 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Step 13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Step 14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Take a screenshot for </a:t>
            </a:r>
            <a:r>
              <a:rPr lang="en-US" sz="2800" b="1" dirty="0">
                <a:latin typeface="+mj-lt"/>
              </a:rPr>
              <a:t>each</a:t>
            </a:r>
            <a:r>
              <a:rPr lang="en-US" sz="2800" dirty="0">
                <a:latin typeface="+mj-lt"/>
              </a:rPr>
              <a:t> of these steps.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Paste them into a </a:t>
            </a:r>
            <a:r>
              <a:rPr lang="en-US" sz="2800" b="1" dirty="0">
                <a:latin typeface="+mj-lt"/>
              </a:rPr>
              <a:t>Word document</a:t>
            </a:r>
            <a:r>
              <a:rPr lang="en-US" sz="2800" dirty="0">
                <a:latin typeface="+mj-lt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Upload your Word file on </a:t>
            </a:r>
            <a:r>
              <a:rPr lang="en-US" sz="2800" b="1" dirty="0">
                <a:latin typeface="+mj-lt"/>
              </a:rPr>
              <a:t>Canvas</a:t>
            </a:r>
            <a:r>
              <a:rPr lang="en-US" sz="2800" dirty="0">
                <a:latin typeface="+mj-lt"/>
              </a:rPr>
              <a:t> as instructed.</a:t>
            </a:r>
          </a:p>
        </p:txBody>
      </p:sp>
    </p:spTree>
    <p:extLst>
      <p:ext uri="{BB962C8B-B14F-4D97-AF65-F5344CB8AC3E}">
        <p14:creationId xmlns:p14="http://schemas.microsoft.com/office/powerpoint/2010/main" val="262812083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B1255-AB5F-B301-2E8D-7B58B71B5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27F78FC-640D-48BB-40D1-35EDA715E6D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CC4C0-38F6-FAB7-1418-4D130021A7BC}"/>
              </a:ext>
            </a:extLst>
          </p:cNvPr>
          <p:cNvSpPr txBox="1"/>
          <p:nvPr/>
        </p:nvSpPr>
        <p:spPr>
          <a:xfrm>
            <a:off x="-22761" y="-152400"/>
            <a:ext cx="7337961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to Avoid (Common Mistakes)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2B056-1671-58FB-464A-67D7F06A1DCF}"/>
              </a:ext>
            </a:extLst>
          </p:cNvPr>
          <p:cNvSpPr txBox="1"/>
          <p:nvPr/>
        </p:nvSpPr>
        <p:spPr>
          <a:xfrm>
            <a:off x="0" y="685800"/>
            <a:ext cx="9144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Don’t register with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training key more than once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this can block seats for others.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Don’t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close your browser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during the lab — it will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reset your session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you’ll lose progress.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Don’t skip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firewall setup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without it, you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won’t be able to access the database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465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45D94-5F4D-1053-7672-BAA098017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3CCCCA2-1BF8-D49C-19F3-28B8997E31B5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3705D7B-A957-9EF7-34BB-9A4DCA58A7B5}"/>
              </a:ext>
            </a:extLst>
          </p:cNvPr>
          <p:cNvGraphicFramePr>
            <a:graphicFrameLocks noGrp="1"/>
          </p:cNvGraphicFramePr>
          <p:nvPr/>
        </p:nvGraphicFramePr>
        <p:xfrm>
          <a:off x="570706" y="1515843"/>
          <a:ext cx="8002588" cy="377952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001294">
                  <a:extLst>
                    <a:ext uri="{9D8B030D-6E8A-4147-A177-3AD203B41FA5}">
                      <a16:colId xmlns:a16="http://schemas.microsoft.com/office/drawing/2014/main" val="2482571827"/>
                    </a:ext>
                  </a:extLst>
                </a:gridCol>
                <a:gridCol w="4001294">
                  <a:extLst>
                    <a:ext uri="{9D8B030D-6E8A-4147-A177-3AD203B41FA5}">
                      <a16:colId xmlns:a16="http://schemas.microsoft.com/office/drawing/2014/main" val="37497945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Situation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Action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7632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You've already used the training 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Click </a:t>
                      </a:r>
                      <a:r>
                        <a:rPr lang="en-US" sz="2800" b="1" dirty="0"/>
                        <a:t>Sign In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460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This is your </a:t>
                      </a:r>
                      <a:r>
                        <a:rPr lang="en-US" sz="2800" b="1"/>
                        <a:t>first time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Click </a:t>
                      </a:r>
                      <a:r>
                        <a:rPr lang="en-US" sz="2800" b="1"/>
                        <a:t>Register with Training Key</a:t>
                      </a:r>
                      <a:r>
                        <a:rPr lang="en-US" sz="2800"/>
                        <a:t> and enter the key once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3106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You don't know the 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Check </a:t>
                      </a:r>
                      <a:r>
                        <a:rPr lang="en-US" sz="2800" b="1" dirty="0"/>
                        <a:t>Canvas or ask your lecturer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2211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46371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B6226-8072-6138-787B-9594F7974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A9DFED0-A091-C600-9389-AC2C3A235C83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026EAA-95F1-5E17-A14E-A961F1B6E49F}"/>
              </a:ext>
            </a:extLst>
          </p:cNvPr>
          <p:cNvSpPr txBox="1"/>
          <p:nvPr/>
        </p:nvSpPr>
        <p:spPr>
          <a:xfrm>
            <a:off x="0" y="-227678"/>
            <a:ext cx="9144000" cy="64888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Summary of Learning Outcomes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After completing this lab, students will:</a:t>
            </a:r>
          </a:p>
          <a:p>
            <a:pPr marL="652463" lvl="2" indent="-4619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Understand the provisioning process of Azure relational databases</a:t>
            </a:r>
          </a:p>
          <a:p>
            <a:pPr marL="652463" lvl="2" indent="-4619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Appreciate the scalability and flexibility of cloud-based SQL databases</a:t>
            </a:r>
          </a:p>
          <a:p>
            <a:pPr marL="652463" lvl="2" indent="-4619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Gain confidence in navigating the Azure portal for database tasks</a:t>
            </a:r>
          </a:p>
          <a:p>
            <a:pPr marL="652463" lvl="2" indent="-4619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Understand how to implement basic relational design principles using Azure SQL</a:t>
            </a:r>
          </a:p>
        </p:txBody>
      </p:sp>
    </p:spTree>
    <p:extLst>
      <p:ext uri="{BB962C8B-B14F-4D97-AF65-F5344CB8AC3E}">
        <p14:creationId xmlns:p14="http://schemas.microsoft.com/office/powerpoint/2010/main" val="21833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B5D31-B76C-FE12-64DA-3CF43631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63BD7DE-7686-B0D9-330F-0C1172541F6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76" rIns="0" bIns="0" rtlCol="0">
            <a:spAutoFit/>
          </a:bodyPr>
          <a:lstStyle/>
          <a:p>
            <a:pPr marL="28575" algn="l" defTabSz="685800" rtl="0">
              <a:spcBef>
                <a:spcPts val="4"/>
              </a:spcBef>
              <a:defRPr/>
            </a:pPr>
            <a:fld id="{81D60167-4931-47E6-BA6A-407CBD079E47}" type="slidenum">
              <a:rPr kern="1200" dirty="0">
                <a:ea typeface="+mn-ea"/>
              </a:rPr>
              <a:pPr marL="28575" algn="l" defTabSz="685800" rtl="0">
                <a:spcBef>
                  <a:spcPts val="4"/>
                </a:spcBef>
                <a:defRPr/>
              </a:pPr>
              <a:t>81</a:t>
            </a:fld>
            <a:r>
              <a:rPr kern="1200" spc="176" dirty="0">
                <a:ea typeface="+mn-ea"/>
              </a:rPr>
              <a:t> </a:t>
            </a:r>
            <a:r>
              <a:rPr kern="1200" dirty="0">
                <a:ea typeface="+mn-ea"/>
              </a:rPr>
              <a:t>|</a:t>
            </a:r>
            <a:r>
              <a:rPr kern="1200" spc="300" dirty="0">
                <a:ea typeface="+mn-ea"/>
              </a:rPr>
              <a:t> </a:t>
            </a:r>
            <a:r>
              <a:rPr kern="1200" dirty="0">
                <a:ea typeface="+mn-ea"/>
              </a:rPr>
              <a:t>Faculty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of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Business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and</a:t>
            </a:r>
            <a:r>
              <a:rPr kern="1200" spc="-15" dirty="0">
                <a:ea typeface="+mn-ea"/>
              </a:rPr>
              <a:t> </a:t>
            </a:r>
            <a:r>
              <a:rPr kern="1200" dirty="0">
                <a:ea typeface="+mn-ea"/>
              </a:rPr>
              <a:t>Law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|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Peter</a:t>
            </a:r>
            <a:r>
              <a:rPr kern="1200" spc="-8" dirty="0">
                <a:ea typeface="+mn-ea"/>
              </a:rPr>
              <a:t> </a:t>
            </a:r>
            <a:r>
              <a:rPr kern="1200" dirty="0">
                <a:ea typeface="+mn-ea"/>
              </a:rPr>
              <a:t>Faber</a:t>
            </a:r>
            <a:r>
              <a:rPr kern="1200" spc="-11" dirty="0">
                <a:ea typeface="+mn-ea"/>
              </a:rPr>
              <a:t> </a:t>
            </a:r>
            <a:r>
              <a:rPr kern="1200" dirty="0">
                <a:ea typeface="+mn-ea"/>
              </a:rPr>
              <a:t>Business</a:t>
            </a:r>
            <a:r>
              <a:rPr kern="1200" spc="-11" dirty="0">
                <a:ea typeface="+mn-ea"/>
              </a:rPr>
              <a:t> </a:t>
            </a:r>
            <a:r>
              <a:rPr kern="1200" spc="-8" dirty="0">
                <a:ea typeface="+mn-ea"/>
              </a:rPr>
              <a:t>School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21BC0C-2076-08F3-DE51-682333DB3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52400" y="1524000"/>
            <a:ext cx="9144000" cy="3234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l" defTabSz="685800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8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These guidelines are designed to </a:t>
            </a:r>
            <a:r>
              <a:rPr lang="en-US" sz="2800" b="1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support your learning</a:t>
            </a:r>
            <a:r>
              <a:rPr lang="en-US" sz="28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and help you apply necessary techniques effectively. For </a:t>
            </a:r>
            <a:r>
              <a:rPr lang="en-US" sz="2800" b="1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lab or assessment submissions</a:t>
            </a:r>
            <a:r>
              <a:rPr lang="en-US" sz="28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, please follow instructions and complete tasks based on </a:t>
            </a:r>
            <a:r>
              <a:rPr lang="en-US" sz="2800" b="1" kern="1200" dirty="0">
                <a:solidFill>
                  <a:prstClr val="black"/>
                </a:solidFill>
                <a:highlight>
                  <a:srgbClr val="FFFF00"/>
                </a:highlight>
                <a:latin typeface="Calibri"/>
                <a:ea typeface="+mn-ea"/>
                <a:cs typeface="+mn-cs"/>
                <a:hlinkClick r:id="rId2"/>
              </a:rPr>
              <a:t>Ca</a:t>
            </a:r>
            <a:r>
              <a:rPr lang="en-US" sz="2800" b="1" kern="1200" dirty="0">
                <a:solidFill>
                  <a:prstClr val="black"/>
                </a:solidFill>
                <a:highlight>
                  <a:srgbClr val="FFFF00"/>
                </a:highlight>
                <a:latin typeface="Calibri"/>
                <a:ea typeface="+mn-ea"/>
                <a:cs typeface="+mn-cs"/>
                <a:hlinkClick r:id="rId3"/>
              </a:rPr>
              <a:t>nv</a:t>
            </a:r>
            <a:r>
              <a:rPr lang="en-US" sz="2800" b="1" kern="1200" dirty="0">
                <a:solidFill>
                  <a:prstClr val="black"/>
                </a:solidFill>
                <a:highlight>
                  <a:srgbClr val="FFFF00"/>
                </a:highlight>
                <a:latin typeface="Calibri"/>
                <a:ea typeface="+mn-ea"/>
                <a:cs typeface="+mn-cs"/>
                <a:hlinkClick r:id="rId2"/>
              </a:rPr>
              <a:t>as</a:t>
            </a:r>
            <a:r>
              <a:rPr lang="en-US" sz="28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. If you have any questions, feel free to ask—I’m happy to help!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5D8BF61-E6FB-9A63-7350-A3B2944726E2}"/>
              </a:ext>
            </a:extLst>
          </p:cNvPr>
          <p:cNvSpPr txBox="1">
            <a:spLocks/>
          </p:cNvSpPr>
          <p:nvPr/>
        </p:nvSpPr>
        <p:spPr>
          <a:xfrm>
            <a:off x="1" y="13827"/>
            <a:ext cx="7086600" cy="44050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9525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9525" algn="l" defTabSz="685800" rtl="0">
              <a:spcBef>
                <a:spcPts val="75"/>
              </a:spcBef>
              <a:defRPr/>
            </a:pPr>
            <a:r>
              <a:rPr lang="en-US" sz="2800" spc="-8" dirty="0">
                <a:latin typeface="+mj-lt"/>
              </a:rPr>
              <a:t>Submission of Labs &amp; Assessments</a:t>
            </a:r>
          </a:p>
        </p:txBody>
      </p:sp>
    </p:spTree>
    <p:extLst>
      <p:ext uri="{BB962C8B-B14F-4D97-AF65-F5344CB8AC3E}">
        <p14:creationId xmlns:p14="http://schemas.microsoft.com/office/powerpoint/2010/main" val="38099623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7AE2E-97E0-BDCA-618B-720FE1F7F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3548F9-A26E-1B74-C2A0-A0350AC21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3069"/>
            <a:ext cx="6553200" cy="44050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lang="en-US" sz="2800" dirty="0">
                <a:latin typeface="+mj-lt"/>
              </a:rPr>
              <a:t>Thank You</a:t>
            </a:r>
            <a:endParaRPr sz="2800" spc="-8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5BD2D9-AABA-65D7-AD99-6F5B8666F0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76" rIns="0" bIns="0" rtlCol="0">
            <a:spAutoFit/>
          </a:bodyPr>
          <a:lstStyle/>
          <a:p>
            <a:pPr marL="28575" algn="l" defTabSz="685800" rtl="0">
              <a:spcBef>
                <a:spcPts val="4"/>
              </a:spcBef>
              <a:defRPr/>
            </a:pPr>
            <a:fld id="{81D60167-4931-47E6-BA6A-407CBD079E47}" type="slidenum">
              <a:rPr dirty="0">
                <a:ea typeface="+mn-ea"/>
              </a:rPr>
              <a:pPr marL="28575" algn="l" defTabSz="685800" rtl="0">
                <a:spcBef>
                  <a:spcPts val="4"/>
                </a:spcBef>
                <a:defRPr/>
              </a:pPr>
              <a:t>82</a:t>
            </a:fld>
            <a:r>
              <a:rPr spc="176" dirty="0">
                <a:ea typeface="+mn-ea"/>
              </a:rPr>
              <a:t> </a:t>
            </a:r>
            <a:r>
              <a:rPr dirty="0">
                <a:ea typeface="+mn-ea"/>
              </a:rPr>
              <a:t>|</a:t>
            </a:r>
            <a:r>
              <a:rPr spc="300" dirty="0">
                <a:ea typeface="+mn-ea"/>
              </a:rPr>
              <a:t> </a:t>
            </a:r>
            <a:r>
              <a:rPr dirty="0">
                <a:ea typeface="+mn-ea"/>
              </a:rPr>
              <a:t>Faculty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of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Business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and</a:t>
            </a:r>
            <a:r>
              <a:rPr spc="-15" dirty="0">
                <a:ea typeface="+mn-ea"/>
              </a:rPr>
              <a:t> </a:t>
            </a:r>
            <a:r>
              <a:rPr dirty="0">
                <a:ea typeface="+mn-ea"/>
              </a:rPr>
              <a:t>Law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|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Peter</a:t>
            </a:r>
            <a:r>
              <a:rPr spc="-8" dirty="0">
                <a:ea typeface="+mn-ea"/>
              </a:rPr>
              <a:t> </a:t>
            </a:r>
            <a:r>
              <a:rPr dirty="0">
                <a:ea typeface="+mn-ea"/>
              </a:rPr>
              <a:t>Faber</a:t>
            </a:r>
            <a:r>
              <a:rPr spc="-11" dirty="0">
                <a:ea typeface="+mn-ea"/>
              </a:rPr>
              <a:t> </a:t>
            </a:r>
            <a:r>
              <a:rPr dirty="0">
                <a:ea typeface="+mn-ea"/>
              </a:rPr>
              <a:t>Business</a:t>
            </a:r>
            <a:r>
              <a:rPr spc="-11" dirty="0">
                <a:ea typeface="+mn-ea"/>
              </a:rPr>
              <a:t> </a:t>
            </a:r>
            <a:r>
              <a:rPr spc="-8" dirty="0">
                <a:ea typeface="+mn-ea"/>
              </a:rPr>
              <a:t>School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C5F5B67-D420-B363-36D0-076510E9FACF}"/>
              </a:ext>
            </a:extLst>
          </p:cNvPr>
          <p:cNvSpPr txBox="1"/>
          <p:nvPr/>
        </p:nvSpPr>
        <p:spPr>
          <a:xfrm>
            <a:off x="154858" y="664444"/>
            <a:ext cx="5808821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i="1" dirty="0">
                <a:solidFill>
                  <a:prstClr val="black"/>
                </a:solidFill>
                <a:latin typeface="Calibri"/>
                <a:ea typeface="+mn-ea"/>
                <a:cs typeface="Arial"/>
              </a:rPr>
              <a:t>Have a Great Learning Day!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47354F-B664-DD16-78CE-61C2CA4253AA}"/>
              </a:ext>
            </a:extLst>
          </p:cNvPr>
          <p:cNvSpPr txBox="1"/>
          <p:nvPr/>
        </p:nvSpPr>
        <p:spPr>
          <a:xfrm>
            <a:off x="154857" y="1277408"/>
            <a:ext cx="6626942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Feel free to reach out with any questions!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26A8C491-6C04-81E4-0F77-7812ABB2A303}"/>
              </a:ext>
            </a:extLst>
          </p:cNvPr>
          <p:cNvSpPr txBox="1"/>
          <p:nvPr/>
        </p:nvSpPr>
        <p:spPr>
          <a:xfrm>
            <a:off x="154857" y="1892419"/>
            <a:ext cx="5808821" cy="491000"/>
          </a:xfrm>
          <a:prstGeom prst="rect">
            <a:avLst/>
          </a:prstGeom>
        </p:spPr>
        <p:txBody>
          <a:bodyPr vert="horz" wrap="square" lIns="0" tIns="59531" rIns="0" bIns="0" rtlCol="0">
            <a:spAutoFit/>
          </a:bodyPr>
          <a:lstStyle/>
          <a:p>
            <a:pPr marL="342424" indent="-332899" algn="l" defTabSz="685800" rtl="0">
              <a:spcBef>
                <a:spcPts val="469"/>
              </a:spcBef>
              <a:buClr>
                <a:srgbClr val="F2120C"/>
              </a:buClr>
              <a:buSzPct val="75000"/>
              <a:buFont typeface="Arial"/>
              <a:buChar char="•"/>
              <a:tabLst>
                <a:tab pos="342424" algn="l"/>
              </a:tabLst>
              <a:defRPr/>
            </a:pPr>
            <a:r>
              <a:rPr lang="en-US" sz="28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Dr. Farshid Keivanian</a:t>
            </a:r>
            <a:endParaRPr sz="2800" dirty="0">
              <a:solidFill>
                <a:prstClr val="black"/>
              </a:solidFill>
              <a:latin typeface="Calibri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550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1F9A5-C251-92E9-76E0-09EE8BB82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D543989-6A99-A21B-ABC1-1777B8A73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017" y="3358238"/>
            <a:ext cx="6765966" cy="3594419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70B5EF9B-19DD-8147-9908-995F535822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938" y="0"/>
            <a:ext cx="5262880" cy="471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900" dirty="0"/>
              <a:t>Week 6 – Lab 3</a:t>
            </a:r>
            <a:endParaRPr sz="290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6FC2B128-4D9D-E4A6-6B85-A67205B41B87}"/>
              </a:ext>
            </a:extLst>
          </p:cNvPr>
          <p:cNvSpPr txBox="1"/>
          <p:nvPr/>
        </p:nvSpPr>
        <p:spPr>
          <a:xfrm>
            <a:off x="578167" y="6552882"/>
            <a:ext cx="3697604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6710" algn="l"/>
              </a:tabLst>
            </a:pP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2</a:t>
            </a:r>
            <a:r>
              <a:rPr sz="950" spc="30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	Faculty</a:t>
            </a:r>
            <a:r>
              <a:rPr sz="950" spc="1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of</a:t>
            </a:r>
            <a:r>
              <a:rPr sz="950" spc="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and</a:t>
            </a:r>
            <a:r>
              <a:rPr sz="950" spc="7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Law</a:t>
            </a:r>
            <a:r>
              <a:rPr sz="950" spc="6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|</a:t>
            </a:r>
            <a:r>
              <a:rPr sz="950" spc="16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Peter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Faber</a:t>
            </a:r>
            <a:r>
              <a:rPr sz="950" spc="7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dirty="0">
                <a:solidFill>
                  <a:srgbClr val="3C3935"/>
                </a:solidFill>
                <a:latin typeface="Arial"/>
                <a:cs typeface="Arial"/>
              </a:rPr>
              <a:t>Business</a:t>
            </a:r>
            <a:r>
              <a:rPr sz="950" spc="1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950" spc="-10" dirty="0">
                <a:solidFill>
                  <a:srgbClr val="3C3935"/>
                </a:solidFill>
                <a:latin typeface="Arial"/>
                <a:cs typeface="Arial"/>
              </a:rPr>
              <a:t>School</a:t>
            </a:r>
            <a:endParaRPr sz="95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65BD38-457F-A9DB-0657-0233AEDD955F}"/>
              </a:ext>
            </a:extLst>
          </p:cNvPr>
          <p:cNvSpPr txBox="1"/>
          <p:nvPr/>
        </p:nvSpPr>
        <p:spPr>
          <a:xfrm>
            <a:off x="-31596" y="609600"/>
            <a:ext cx="9175595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n-US" sz="2800" b="1" i="0" dirty="0">
                <a:solidFill>
                  <a:srgbClr val="252320"/>
                </a:solidFill>
                <a:effectLst/>
                <a:latin typeface="+mj-lt"/>
              </a:rPr>
              <a:t>Click on "Register with Training Key"</a:t>
            </a:r>
            <a:r>
              <a:rPr lang="en-US" sz="2800" b="0" i="0" dirty="0">
                <a:solidFill>
                  <a:srgbClr val="252320"/>
                </a:solidFill>
                <a:effectLst/>
                <a:latin typeface="+mj-lt"/>
              </a:rPr>
              <a:t>, in the popup window, and enter the following training key: </a:t>
            </a:r>
            <a:r>
              <a:rPr lang="en-US" sz="2800" b="1" i="0" dirty="0">
                <a:solidFill>
                  <a:srgbClr val="ED0C00"/>
                </a:solidFill>
                <a:effectLst/>
                <a:latin typeface="+mj-lt"/>
              </a:rPr>
              <a:t>Training Key: Please refer to Canvas &gt;&gt; Modules &gt;&gt; Week 4 &gt;&gt; Access to Microsoft Virtual Lab</a:t>
            </a:r>
            <a:endParaRPr lang="en-US" sz="2800" b="0" i="0" dirty="0">
              <a:solidFill>
                <a:srgbClr val="252320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A06967-8AE7-0831-57D6-52317258FBA1}"/>
              </a:ext>
            </a:extLst>
          </p:cNvPr>
          <p:cNvSpPr/>
          <p:nvPr/>
        </p:nvSpPr>
        <p:spPr>
          <a:xfrm>
            <a:off x="2731325" y="4967524"/>
            <a:ext cx="1295400" cy="1739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5064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1548</TotalTime>
  <Words>3025</Words>
  <Application>Microsoft Office PowerPoint</Application>
  <PresentationFormat>On-screen Show (4:3)</PresentationFormat>
  <Paragraphs>327</Paragraphs>
  <Slides>82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90" baseType="lpstr">
      <vt:lpstr>Arial</vt:lpstr>
      <vt:lpstr>Calibri</vt:lpstr>
      <vt:lpstr>Consolas</vt:lpstr>
      <vt:lpstr>LatoWeb</vt:lpstr>
      <vt:lpstr>Segoe UI</vt:lpstr>
      <vt:lpstr>Wingdings</vt:lpstr>
      <vt:lpstr>Office Theme</vt:lpstr>
      <vt:lpstr>1_Office Theme</vt:lpstr>
      <vt:lpstr>Explore Relational Data in Azure</vt:lpstr>
      <vt:lpstr>Week 6 – Lab 3</vt:lpstr>
      <vt:lpstr>Week 6 – Lab 3</vt:lpstr>
      <vt:lpstr>Week 6 – Lab 3</vt:lpstr>
      <vt:lpstr>Week 6 – Lab 3</vt:lpstr>
      <vt:lpstr>Week 6 – Lab 3</vt:lpstr>
      <vt:lpstr>Week 6 – Lab 3</vt:lpstr>
      <vt:lpstr>PowerPoint Presentation</vt:lpstr>
      <vt:lpstr>Week 6 – Lab 3</vt:lpstr>
      <vt:lpstr>Week 6 – Lab 3</vt:lpstr>
      <vt:lpstr>Week 6 – Lab 3</vt:lpstr>
      <vt:lpstr>Week 6 – Lab 3</vt:lpstr>
      <vt:lpstr>Week 6 – Lab 3</vt:lpstr>
      <vt:lpstr>Week 6 – Lab 3</vt:lpstr>
      <vt:lpstr>Week 6 – Lab 3</vt:lpstr>
      <vt:lpstr>Is this course using Cloud Slice labs or Normal Labs?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Farshid Keivanian</dc:creator>
  <cp:lastModifiedBy>Farshid Keivanian</cp:lastModifiedBy>
  <cp:revision>568</cp:revision>
  <dcterms:created xsi:type="dcterms:W3CDTF">2025-03-04T09:15:26Z</dcterms:created>
  <dcterms:modified xsi:type="dcterms:W3CDTF">2025-04-04T22:50:05Z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2025-02-17T00:00:00Z</vt:filetime>
  </property>
  <property fmtid="{D5CDD505-2E9C-101B-9397-08002B2CF9AE}" pid="3" name="LastSaved">
    <vt:filetime>2025-03-04T00:00:00Z</vt:filetime>
  </property>
</Properties>
</file>